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8" r:id="rId2"/>
    <p:sldId id="259" r:id="rId3"/>
    <p:sldId id="260" r:id="rId4"/>
    <p:sldId id="261" r:id="rId5"/>
    <p:sldId id="262" r:id="rId6"/>
    <p:sldId id="293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5" r:id="rId43"/>
    <p:sldId id="326" r:id="rId44"/>
    <p:sldId id="308" r:id="rId45"/>
    <p:sldId id="290" r:id="rId46"/>
    <p:sldId id="291" r:id="rId47"/>
    <p:sldId id="301" r:id="rId48"/>
    <p:sldId id="309" r:id="rId49"/>
    <p:sldId id="302" r:id="rId50"/>
    <p:sldId id="314" r:id="rId51"/>
    <p:sldId id="303" r:id="rId52"/>
    <p:sldId id="310" r:id="rId53"/>
    <p:sldId id="304" r:id="rId54"/>
    <p:sldId id="311" r:id="rId55"/>
    <p:sldId id="306" r:id="rId56"/>
    <p:sldId id="312" r:id="rId57"/>
    <p:sldId id="313" r:id="rId58"/>
    <p:sldId id="307" r:id="rId59"/>
    <p:sldId id="292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0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FE4AB-5DD0-4FCA-B649-595D4AAC80A4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E643D-A907-426D-A687-CBBE106E3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7680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418F0DB-5025-465F-A307-3F878F3E5805}" type="slidenum">
              <a:rPr lang="ru-RU" altLang="ru-RU"/>
              <a:pPr eaLnBrk="1" hangingPunct="1"/>
              <a:t>8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C33235C-32AC-4951-A635-592E6C58CB3B}" type="slidenum">
              <a:rPr lang="ru-RU" altLang="ru-RU"/>
              <a:pPr eaLnBrk="1" hangingPunct="1"/>
              <a:t>9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143F9EE-38F2-4212-A49F-5D8767755E2A}" type="slidenum">
              <a:rPr lang="ru-RU" altLang="ru-RU"/>
              <a:pPr eaLnBrk="1" hangingPunct="1"/>
              <a:t>10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323C9E9-F03A-45CC-A611-782268F1DD90}" type="slidenum">
              <a:rPr lang="ru-RU" altLang="ru-RU"/>
              <a:pPr eaLnBrk="1" hangingPunct="1"/>
              <a:t>14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E643D-A907-426D-A687-CBBE106E39E2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47203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3CF23DF-2D2A-4159-B841-26630F795C21}" type="slidenum">
              <a:rPr lang="ru-RU" altLang="ru-RU"/>
              <a:pPr eaLnBrk="1" hangingPunct="1"/>
              <a:t>21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E643D-A907-426D-A687-CBBE106E39E2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3330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Нормативной лексики в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E643D-A907-426D-A687-CBBE106E39E2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271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7086600" cy="1447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61988" y="19050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24388" y="19050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851D0-4583-47D3-954A-7FE43A3255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803884115"/>
      </p:ext>
    </p:extLst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74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stalckers.clan.su/Runy/Image/3-1.jp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start.domna1.com/wp-content/uploads/2016/02/04010651-shutterstock_162102938-605x3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8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496" y="2132856"/>
            <a:ext cx="9108504" cy="1692771"/>
          </a:xfrm>
          <a:prstGeom prst="rect">
            <a:avLst/>
          </a:prstGeom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altLang="ru-RU" sz="3200" b="1" dirty="0">
                <a:latin typeface="Comic Sans MS" pitchFamily="66" charset="0"/>
              </a:rPr>
              <a:t>Скверная привычка</a:t>
            </a:r>
          </a:p>
          <a:p>
            <a:pPr algn="ctr"/>
            <a:r>
              <a:rPr lang="ru-RU" altLang="ru-RU" sz="7200" b="1" dirty="0">
                <a:latin typeface="Comic Sans MS" pitchFamily="66" charset="0"/>
              </a:rPr>
              <a:t>Сквернословие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495" y="0"/>
            <a:ext cx="9108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БЕЛГОРОДСКИЙ ГАУ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48680"/>
            <a:ext cx="91528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библиотечно-информационных ресурсов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7227" y="6488668"/>
            <a:ext cx="9016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1254250089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pic>
        <p:nvPicPr>
          <p:cNvPr id="18436" name="Picture 4" descr="Пет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8838" y="260647"/>
            <a:ext cx="4487863" cy="5732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0" y="188640"/>
            <a:ext cx="4473352" cy="656609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atin typeface="Comic Sans MS" pitchFamily="66" charset="0"/>
              </a:rPr>
              <a:t>При </a:t>
            </a:r>
            <a:r>
              <a:rPr lang="en-US" sz="3200" b="1" dirty="0">
                <a:latin typeface="Comic Sans MS" pitchFamily="66" charset="0"/>
              </a:rPr>
              <a:t>Петре I была выпущена книга "Юности Честное Зеркало", </a:t>
            </a:r>
            <a:endParaRPr lang="ru-RU" sz="3200" b="1" dirty="0">
              <a:latin typeface="Comic Sans MS" pitchFamily="66" charset="0"/>
            </a:endParaRPr>
          </a:p>
          <a:p>
            <a:pPr algn="ctr">
              <a:defRPr/>
            </a:pPr>
            <a:r>
              <a:rPr lang="en-US" sz="3200" b="1" dirty="0">
                <a:latin typeface="Comic Sans MS" pitchFamily="66" charset="0"/>
              </a:rPr>
              <a:t>где писалось, что приличное поведение людей может быть признано лишь с полным воздержанием от бранной ругани </a:t>
            </a:r>
          </a:p>
          <a:p>
            <a:pPr eaLnBrk="0" hangingPunct="0">
              <a:defRPr/>
            </a:pPr>
            <a:endParaRPr lang="en-US" sz="3200" b="1" dirty="0"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23505" y="5993369"/>
            <a:ext cx="4576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latin typeface="Comic Sans MS" pitchFamily="66" charset="0"/>
              </a:rPr>
              <a:t>14-й Царь Всея Руси </a:t>
            </a:r>
          </a:p>
          <a:p>
            <a:pPr algn="ctr"/>
            <a:r>
              <a:rPr lang="ru-RU" altLang="ru-RU" sz="2400" b="1" dirty="0">
                <a:latin typeface="Comic Sans MS" pitchFamily="66" charset="0"/>
              </a:rPr>
              <a:t>Петр 1 Алексеевич</a:t>
            </a:r>
          </a:p>
        </p:txBody>
      </p:sp>
    </p:spTree>
    <p:extLst>
      <p:ext uri="{BB962C8B-B14F-4D97-AF65-F5344CB8AC3E}">
        <p14:creationId xmlns:p14="http://schemas.microsoft.com/office/powerpoint/2010/main" xmlns="" val="60963107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0_1d896_fc133ee9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2" y="188912"/>
            <a:ext cx="4608513" cy="648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 descr="bc1d5260b6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139505" cy="648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491215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4644008" cy="3611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atin typeface="Comic Sans MS" pitchFamily="66" charset="0"/>
              </a:rPr>
              <a:t>«Блудницы, пьяницы и </a:t>
            </a:r>
          </a:p>
          <a:p>
            <a:pPr algn="ctr">
              <a:defRPr/>
            </a:pPr>
            <a:r>
              <a:rPr lang="ru-RU" sz="3200" b="1" dirty="0">
                <a:latin typeface="Comic Sans MS" pitchFamily="66" charset="0"/>
              </a:rPr>
              <a:t>сквернословы Царство Божье </a:t>
            </a:r>
          </a:p>
          <a:p>
            <a:pPr algn="ctr">
              <a:defRPr/>
            </a:pPr>
            <a:r>
              <a:rPr lang="ru-RU" sz="3200" b="1" dirty="0">
                <a:latin typeface="Comic Sans MS" pitchFamily="66" charset="0"/>
              </a:rPr>
              <a:t>не наследуют» </a:t>
            </a:r>
          </a:p>
          <a:p>
            <a:pPr algn="ctr">
              <a:defRPr/>
            </a:pPr>
            <a:endParaRPr lang="ru-RU" sz="3200" b="1" dirty="0" smtClean="0">
              <a:latin typeface="Comic Sans MS" pitchFamily="66" charset="0"/>
            </a:endParaRPr>
          </a:p>
          <a:p>
            <a:pPr algn="ctr">
              <a:defRPr/>
            </a:pPr>
            <a:r>
              <a:rPr lang="ru-RU" sz="3200" b="1" dirty="0" smtClean="0">
                <a:latin typeface="Comic Sans MS" pitchFamily="66" charset="0"/>
              </a:rPr>
              <a:t>(</a:t>
            </a:r>
            <a:r>
              <a:rPr lang="ru-RU" sz="3200" b="1" dirty="0">
                <a:latin typeface="Comic Sans MS" pitchFamily="66" charset="0"/>
              </a:rPr>
              <a:t>из Библии) </a:t>
            </a:r>
          </a:p>
        </p:txBody>
      </p:sp>
      <p:pic>
        <p:nvPicPr>
          <p:cNvPr id="31746" name="Picture 2" descr="http://www.orthodox-books.ru/upload/iblock/63e/63e7b8795388f31f8b5015079675ae6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4032448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1235887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988840"/>
            <a:ext cx="9144000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altLang="ru-RU" sz="7200" b="1" dirty="0">
                <a:latin typeface="Comic Sans MS" pitchFamily="66" charset="0"/>
              </a:rPr>
              <a:t>Влияние мата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altLang="ru-RU" sz="7200" b="1" dirty="0">
                <a:latin typeface="Comic Sans MS" pitchFamily="66" charset="0"/>
              </a:rPr>
              <a:t>на здоровье</a:t>
            </a:r>
            <a:endParaRPr lang="en-US" altLang="ru-RU" sz="7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44392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white">
          <a:xfrm>
            <a:off x="457200" y="152400"/>
            <a:ext cx="84582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en-US" altLang="ru-RU" sz="2400" b="1" dirty="0">
              <a:latin typeface="Comic Sans MS" pitchFamily="66" charset="0"/>
            </a:endParaRPr>
          </a:p>
        </p:txBody>
      </p:sp>
      <p:pic>
        <p:nvPicPr>
          <p:cNvPr id="2765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4400341" cy="5982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4427984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3200" b="1" dirty="0" smtClean="0">
                <a:latin typeface="Comic Sans MS" pitchFamily="66" charset="0"/>
              </a:rPr>
              <a:t>Исследование </a:t>
            </a:r>
            <a:r>
              <a:rPr lang="ru-RU" sz="3200" b="1" dirty="0">
                <a:latin typeface="Comic Sans MS" pitchFamily="66" charset="0"/>
              </a:rPr>
              <a:t>группы д</a:t>
            </a:r>
            <a:r>
              <a:rPr lang="en-US" sz="3200" b="1" dirty="0">
                <a:latin typeface="Comic Sans MS" pitchFamily="66" charset="0"/>
              </a:rPr>
              <a:t>октор</a:t>
            </a:r>
            <a:r>
              <a:rPr lang="ru-RU" sz="3200" b="1" dirty="0">
                <a:latin typeface="Comic Sans MS" pitchFamily="66" charset="0"/>
              </a:rPr>
              <a:t>а</a:t>
            </a:r>
            <a:r>
              <a:rPr lang="en-US" sz="3200" b="1" dirty="0">
                <a:latin typeface="Comic Sans MS" pitchFamily="66" charset="0"/>
              </a:rPr>
              <a:t> биологических наук Иван</a:t>
            </a:r>
            <a:r>
              <a:rPr lang="ru-RU" sz="3200" b="1" dirty="0">
                <a:latin typeface="Comic Sans MS" pitchFamily="66" charset="0"/>
              </a:rPr>
              <a:t>а</a:t>
            </a:r>
            <a:r>
              <a:rPr lang="en-US" sz="3200" b="1" dirty="0">
                <a:latin typeface="Comic Sans MS" pitchFamily="66" charset="0"/>
              </a:rPr>
              <a:t> Борисович</a:t>
            </a:r>
            <a:r>
              <a:rPr lang="ru-RU" sz="3200" b="1" dirty="0">
                <a:latin typeface="Comic Sans MS" pitchFamily="66" charset="0"/>
              </a:rPr>
              <a:t>а</a:t>
            </a:r>
            <a:r>
              <a:rPr lang="en-US" sz="3200" b="1" dirty="0">
                <a:latin typeface="Comic Sans MS" pitchFamily="66" charset="0"/>
              </a:rPr>
              <a:t> </a:t>
            </a:r>
            <a:r>
              <a:rPr lang="ru-RU" sz="3200" b="1" dirty="0">
                <a:latin typeface="Comic Sans MS" pitchFamily="66" charset="0"/>
              </a:rPr>
              <a:t>Белявского </a:t>
            </a:r>
            <a:r>
              <a:rPr lang="ru-RU" sz="3200" b="1" dirty="0" smtClean="0">
                <a:latin typeface="Comic Sans MS" pitchFamily="66" charset="0"/>
              </a:rPr>
              <a:t>доказало, </a:t>
            </a:r>
            <a:r>
              <a:rPr lang="ru-RU" sz="3200" b="1" dirty="0">
                <a:latin typeface="Comic Sans MS" pitchFamily="66" charset="0"/>
              </a:rPr>
              <a:t>что каждое произнесенное нами слово очень отчетливо влияет на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3200" b="1" dirty="0">
                <a:latin typeface="Comic Sans MS" pitchFamily="66" charset="0"/>
              </a:rPr>
              <a:t>наши гены </a:t>
            </a:r>
          </a:p>
        </p:txBody>
      </p:sp>
    </p:spTree>
    <p:extLst>
      <p:ext uri="{BB962C8B-B14F-4D97-AF65-F5344CB8AC3E}">
        <p14:creationId xmlns:p14="http://schemas.microsoft.com/office/powerpoint/2010/main" xmlns="" val="301966558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104456" cy="5581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atin typeface="Comic Sans MS" pitchFamily="66" charset="0"/>
              </a:rPr>
              <a:t>Исследования показали, что у матерщинников очень быстро проявляются возрастные изменения на клеточном уровне, которые ведут ко всевозможным </a:t>
            </a:r>
            <a:r>
              <a:rPr lang="ru-RU" sz="3200" b="1" dirty="0" smtClean="0">
                <a:latin typeface="Comic Sans MS" pitchFamily="66" charset="0"/>
              </a:rPr>
              <a:t>болезням </a:t>
            </a:r>
            <a:endParaRPr lang="ru-RU" sz="3200" b="1" dirty="0">
              <a:latin typeface="Comic Sans MS" pitchFamily="66" charset="0"/>
            </a:endParaRPr>
          </a:p>
        </p:txBody>
      </p:sp>
      <p:pic>
        <p:nvPicPr>
          <p:cNvPr id="18434" name="Picture 2" descr="http://ahuman.ru/wp-content/uploads/2016/06/weghw1-1024x5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536504" cy="561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465069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4320480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3200" b="1" dirty="0" smtClean="0">
                <a:latin typeface="Comic Sans MS" pitchFamily="66" charset="0"/>
              </a:rPr>
              <a:t>Оказывается</a:t>
            </a:r>
            <a:r>
              <a:rPr lang="ru-RU" sz="3200" b="1" dirty="0">
                <a:latin typeface="Comic Sans MS" pitchFamily="66" charset="0"/>
              </a:rPr>
              <a:t>, разные слова по-разному заряжены, причем зарядов может быть только два: положительный и отрицательный.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3200" b="1" dirty="0">
                <a:latin typeface="Comic Sans MS" pitchFamily="66" charset="0"/>
              </a:rPr>
              <a:t>Любая матерщина идет со знаком «минус»</a:t>
            </a:r>
          </a:p>
        </p:txBody>
      </p:sp>
      <p:pic>
        <p:nvPicPr>
          <p:cNvPr id="19458" name="Picture 2" descr="http://estet-portal.com/images/starenie-organis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248472" cy="4320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5334937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83568" y="1472539"/>
            <a:ext cx="617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496" y="116632"/>
            <a:ext cx="432048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>
                <a:latin typeface="Comic Sans MS" pitchFamily="66" charset="0"/>
              </a:rPr>
              <a:t>В институте проблем управления РАН кандидат биологических наук Петр Петрович Горяев </a:t>
            </a:r>
            <a:r>
              <a:rPr lang="ru-RU" altLang="ru-RU" sz="3200" b="1" dirty="0" smtClean="0">
                <a:latin typeface="Comic Sans MS" pitchFamily="66" charset="0"/>
              </a:rPr>
              <a:t>и </a:t>
            </a:r>
            <a:r>
              <a:rPr lang="ru-RU" altLang="ru-RU" sz="3200" b="1" dirty="0">
                <a:latin typeface="Comic Sans MS" pitchFamily="66" charset="0"/>
              </a:rPr>
              <a:t>кандидат технических наук Георгий Георгиевич Тертышный занимаются изучением влияния слов на человека</a:t>
            </a:r>
            <a:endParaRPr lang="ru-RU" sz="3200" b="1" dirty="0">
              <a:latin typeface="Comic Sans MS" pitchFamily="66" charset="0"/>
            </a:endParaRPr>
          </a:p>
        </p:txBody>
      </p:sp>
      <p:pic>
        <p:nvPicPr>
          <p:cNvPr id="17412" name="Picture 4" descr="http://bookz.ru/authors/mulda6ev-ernst/matrica-_200/_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418763" cy="5760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452757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8"/>
          <p:cNvSpPr>
            <a:spLocks noChangeArrowheads="1"/>
          </p:cNvSpPr>
          <p:nvPr/>
        </p:nvSpPr>
        <p:spPr bwMode="auto">
          <a:xfrm>
            <a:off x="0" y="332656"/>
            <a:ext cx="3923928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200" b="1" dirty="0">
                <a:latin typeface="Comic Sans MS" pitchFamily="66" charset="0"/>
              </a:rPr>
              <a:t>Исследователи изобрели аппарат, который переводит человеческие слова в электромагнитные колебания. </a:t>
            </a:r>
          </a:p>
          <a:p>
            <a:pPr algn="ctr" eaLnBrk="1" hangingPunct="1">
              <a:defRPr/>
            </a:pPr>
            <a:r>
              <a:rPr lang="ru-RU" altLang="ru-RU" sz="3200" b="1" dirty="0">
                <a:latin typeface="Comic Sans MS" pitchFamily="66" charset="0"/>
              </a:rPr>
              <a:t>А они, как известно, влияют на молекулы </a:t>
            </a:r>
            <a:r>
              <a:rPr lang="ru-RU" altLang="ru-RU" sz="3200" b="1" dirty="0" smtClean="0">
                <a:latin typeface="Comic Sans MS" pitchFamily="66" charset="0"/>
              </a:rPr>
              <a:t>ДНК </a:t>
            </a:r>
            <a:endParaRPr lang="ru-RU" altLang="ru-RU" sz="3200" b="1" dirty="0">
              <a:latin typeface="Comic Sans MS" pitchFamily="66" charset="0"/>
            </a:endParaRPr>
          </a:p>
        </p:txBody>
      </p:sp>
      <p:pic>
        <p:nvPicPr>
          <p:cNvPr id="31747" name="Picture 1029" descr="cc243b265242e6bd516cd3c44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4888111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0761848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0" y="2060848"/>
            <a:ext cx="47160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2400" b="1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. </a:t>
            </a:r>
          </a:p>
        </p:txBody>
      </p:sp>
      <p:pic>
        <p:nvPicPr>
          <p:cNvPr id="32772" name="Picture 8" descr="awr_dna_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5"/>
            <a:ext cx="4339696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Rectangle 9"/>
          <p:cNvSpPr>
            <a:spLocks noChangeArrowheads="1"/>
          </p:cNvSpPr>
          <p:nvPr/>
        </p:nvSpPr>
        <p:spPr bwMode="auto">
          <a:xfrm>
            <a:off x="0" y="332656"/>
            <a:ext cx="4552784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200" b="1" dirty="0">
                <a:latin typeface="Comic Sans MS" pitchFamily="66" charset="0"/>
              </a:rPr>
              <a:t>Ученые обнаружили, что когда человек ругается, то его хромосомы </a:t>
            </a:r>
          </a:p>
          <a:p>
            <a:pPr algn="ctr" eaLnBrk="1" hangingPunct="1">
              <a:defRPr/>
            </a:pPr>
            <a:r>
              <a:rPr lang="ru-RU" altLang="ru-RU" sz="3200" b="1" dirty="0">
                <a:latin typeface="Comic Sans MS" pitchFamily="66" charset="0"/>
              </a:rPr>
              <a:t>корежатся и гнутся, гены меняются местами. В результате ДНК начинает вырабатывать противоестественные программы </a:t>
            </a:r>
          </a:p>
        </p:txBody>
      </p:sp>
    </p:spTree>
    <p:extLst>
      <p:ext uri="{BB962C8B-B14F-4D97-AF65-F5344CB8AC3E}">
        <p14:creationId xmlns:p14="http://schemas.microsoft.com/office/powerpoint/2010/main" xmlns="" val="3800008078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4704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7200" b="1" dirty="0">
                <a:latin typeface="Comic Sans MS" pitchFamily="66" charset="0"/>
              </a:rPr>
              <a:t>«От гнилого сердца и гнилые слова…»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3651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3200" b="1" dirty="0">
                <a:latin typeface="Comic Sans MS" pitchFamily="66" charset="0"/>
              </a:rPr>
              <a:t>(</a:t>
            </a:r>
            <a:r>
              <a:rPr lang="ru-RU" altLang="ru-RU" sz="3200" b="1" dirty="0" smtClean="0">
                <a:latin typeface="Comic Sans MS" pitchFamily="66" charset="0"/>
              </a:rPr>
              <a:t>русская пословица</a:t>
            </a:r>
            <a:r>
              <a:rPr lang="ru-RU" altLang="ru-RU" sz="3200" b="1" dirty="0">
                <a:latin typeface="Comic Sans MS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633890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Rectangle 2"/>
          <p:cNvSpPr>
            <a:spLocks noChangeArrowheads="1"/>
          </p:cNvSpPr>
          <p:nvPr/>
        </p:nvSpPr>
        <p:spPr bwMode="auto">
          <a:xfrm>
            <a:off x="251520" y="188640"/>
            <a:ext cx="396044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200" b="1" dirty="0" smtClean="0">
                <a:latin typeface="Comic Sans MS" pitchFamily="66" charset="0"/>
              </a:rPr>
              <a:t>Ученые </a:t>
            </a:r>
            <a:r>
              <a:rPr lang="ru-RU" altLang="ru-RU" sz="3200" b="1" dirty="0">
                <a:latin typeface="Comic Sans MS" pitchFamily="66" charset="0"/>
              </a:rPr>
              <a:t>зафиксировали, что бранные слова вызывают мутагенный эффект подобный тому, что дает радиоактивное облучение мощностью в тысячи </a:t>
            </a:r>
            <a:r>
              <a:rPr lang="ru-RU" altLang="ru-RU" sz="3200" b="1" dirty="0" smtClean="0">
                <a:latin typeface="Comic Sans MS" pitchFamily="66" charset="0"/>
              </a:rPr>
              <a:t>рентген </a:t>
            </a:r>
            <a:endParaRPr lang="ru-RU" altLang="ru-RU" sz="3200" b="1" dirty="0">
              <a:latin typeface="Comic Sans MS" pitchFamily="66" charset="0"/>
            </a:endParaRPr>
          </a:p>
        </p:txBody>
      </p:sp>
      <p:pic>
        <p:nvPicPr>
          <p:cNvPr id="1026" name="Picture 2" descr="https://www.thesun.co.uk/wp-content/uploads/2016/08/nintchdbpict000001506722.jpg?w=960&amp;strip=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407621" cy="6048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3610389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47160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ct val="0"/>
              </a:spcBef>
              <a:defRPr/>
            </a:pPr>
            <a:r>
              <a:rPr lang="ru-RU" sz="3200" b="1" dirty="0" smtClean="0">
                <a:latin typeface="Comic Sans MS" pitchFamily="66" charset="0"/>
              </a:rPr>
              <a:t>Л.Н.Толстой писал</a:t>
            </a:r>
            <a:r>
              <a:rPr lang="ru-RU" sz="3200" b="1" dirty="0">
                <a:latin typeface="Comic Sans MS" pitchFamily="66" charset="0"/>
              </a:rPr>
              <a:t>: </a:t>
            </a:r>
          </a:p>
          <a:p>
            <a:pPr indent="-342900" algn="ctr">
              <a:spcBef>
                <a:spcPct val="0"/>
              </a:spcBef>
              <a:defRPr/>
            </a:pPr>
            <a:r>
              <a:rPr lang="ru-RU" sz="3200" b="1" dirty="0">
                <a:latin typeface="Comic Sans MS" pitchFamily="66" charset="0"/>
              </a:rPr>
              <a:t>«Слово – дело великое.     </a:t>
            </a:r>
          </a:p>
          <a:p>
            <a:pPr indent="-342900" algn="ctr">
              <a:spcBef>
                <a:spcPct val="0"/>
              </a:spcBef>
              <a:defRPr/>
            </a:pPr>
            <a:r>
              <a:rPr lang="ru-RU" sz="3200" b="1" dirty="0">
                <a:latin typeface="Comic Sans MS" pitchFamily="66" charset="0"/>
              </a:rPr>
              <a:t>Великое потому, что</a:t>
            </a:r>
          </a:p>
          <a:p>
            <a:pPr indent="-342900" algn="ctr">
              <a:spcBef>
                <a:spcPct val="0"/>
              </a:spcBef>
              <a:defRPr/>
            </a:pPr>
            <a:r>
              <a:rPr lang="ru-RU" sz="3200" b="1" dirty="0">
                <a:latin typeface="Comic Sans MS" pitchFamily="66" charset="0"/>
              </a:rPr>
              <a:t>словом можно соединить </a:t>
            </a:r>
          </a:p>
          <a:p>
            <a:pPr indent="-342900" algn="ctr">
              <a:spcBef>
                <a:spcPct val="0"/>
              </a:spcBef>
              <a:defRPr/>
            </a:pPr>
            <a:r>
              <a:rPr lang="ru-RU" sz="3200" b="1" dirty="0">
                <a:latin typeface="Comic Sans MS" pitchFamily="66" charset="0"/>
              </a:rPr>
              <a:t>людей, словом можно </a:t>
            </a:r>
          </a:p>
          <a:p>
            <a:pPr indent="-342900" algn="ctr">
              <a:spcBef>
                <a:spcPct val="0"/>
              </a:spcBef>
              <a:defRPr/>
            </a:pPr>
            <a:r>
              <a:rPr lang="ru-RU" sz="3200" b="1" dirty="0">
                <a:latin typeface="Comic Sans MS" pitchFamily="66" charset="0"/>
              </a:rPr>
              <a:t>и разъединить их</a:t>
            </a:r>
          </a:p>
        </p:txBody>
      </p:sp>
      <p:sp>
        <p:nvSpPr>
          <p:cNvPr id="3" name="AutoShape 2" descr="https://pbs.twimg.com/media/CuNrkF1WcAABtd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4" descr="https://pbs.twimg.com/media/CuNrkF1WcAABtdM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078" name="Picture 6" descr="http://www.proza.ru/pics/2010/11/12/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404664"/>
            <a:ext cx="4006770" cy="5225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20711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457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ct val="0"/>
              </a:spcBef>
              <a:defRPr/>
            </a:pPr>
            <a:r>
              <a:rPr lang="ru-RU" altLang="ru-RU" sz="3200" b="1" dirty="0">
                <a:latin typeface="Comic Sans MS" pitchFamily="66" charset="0"/>
              </a:rPr>
              <a:t>П</a:t>
            </a:r>
            <a:r>
              <a:rPr lang="en-US" altLang="ru-RU" sz="3200" b="1" dirty="0">
                <a:latin typeface="Comic Sans MS" pitchFamily="66" charset="0"/>
              </a:rPr>
              <a:t>роводился </a:t>
            </a:r>
            <a:r>
              <a:rPr lang="ru-RU" altLang="ru-RU" sz="3200" b="1" dirty="0">
                <a:latin typeface="Comic Sans MS" pitchFamily="66" charset="0"/>
              </a:rPr>
              <a:t>э</a:t>
            </a:r>
            <a:r>
              <a:rPr lang="en-US" altLang="ru-RU" sz="3200" b="1" dirty="0">
                <a:latin typeface="Comic Sans MS" pitchFamily="66" charset="0"/>
              </a:rPr>
              <a:t>ксперимент </a:t>
            </a:r>
            <a:r>
              <a:rPr lang="ru-RU" altLang="ru-RU" sz="3200" b="1" dirty="0">
                <a:latin typeface="Comic Sans MS" pitchFamily="66" charset="0"/>
              </a:rPr>
              <a:t>с облучением </a:t>
            </a:r>
            <a:r>
              <a:rPr lang="en-US" altLang="ru-RU" sz="3200" b="1" dirty="0">
                <a:latin typeface="Comic Sans MS" pitchFamily="66" charset="0"/>
              </a:rPr>
              <a:t>сем</a:t>
            </a:r>
            <a:r>
              <a:rPr lang="ru-RU" altLang="ru-RU" sz="3200" b="1" dirty="0">
                <a:latin typeface="Comic Sans MS" pitchFamily="66" charset="0"/>
              </a:rPr>
              <a:t>ян</a:t>
            </a:r>
            <a:r>
              <a:rPr lang="en-US" altLang="ru-RU" sz="3200" b="1" dirty="0">
                <a:latin typeface="Comic Sans MS" pitchFamily="66" charset="0"/>
              </a:rPr>
              <a:t> растения арабидопсис. </a:t>
            </a:r>
            <a:endParaRPr lang="ru-RU" altLang="ru-RU" sz="3200" b="1" dirty="0" smtClean="0">
              <a:latin typeface="Comic Sans MS" pitchFamily="66" charset="0"/>
            </a:endParaRPr>
          </a:p>
          <a:p>
            <a:pPr indent="-342900" algn="ctr">
              <a:spcBef>
                <a:spcPct val="0"/>
              </a:spcBef>
              <a:defRPr/>
            </a:pPr>
            <a:r>
              <a:rPr lang="en-US" altLang="ru-RU" sz="3200" b="1" dirty="0" smtClean="0">
                <a:latin typeface="Comic Sans MS" pitchFamily="66" charset="0"/>
              </a:rPr>
              <a:t>Почти </a:t>
            </a:r>
            <a:r>
              <a:rPr lang="en-US" altLang="ru-RU" sz="3200" b="1" dirty="0">
                <a:latin typeface="Comic Sans MS" pitchFamily="66" charset="0"/>
              </a:rPr>
              <a:t>все они погибли</a:t>
            </a:r>
            <a:r>
              <a:rPr lang="ru-RU" altLang="ru-RU" sz="3200" b="1" dirty="0">
                <a:latin typeface="Comic Sans MS" pitchFamily="66" charset="0"/>
              </a:rPr>
              <a:t>.</a:t>
            </a:r>
          </a:p>
          <a:p>
            <a:pPr indent="-342900" algn="ctr">
              <a:spcBef>
                <a:spcPct val="0"/>
              </a:spcBef>
              <a:defRPr/>
            </a:pPr>
            <a:r>
              <a:rPr lang="ru-RU" altLang="ru-RU" sz="3200" b="1" dirty="0">
                <a:latin typeface="Comic Sans MS" pitchFamily="66" charset="0"/>
              </a:rPr>
              <a:t>Т</a:t>
            </a:r>
            <a:r>
              <a:rPr lang="en-US" altLang="ru-RU" sz="3200" b="1" dirty="0">
                <a:latin typeface="Comic Sans MS" pitchFamily="66" charset="0"/>
              </a:rPr>
              <a:t>е, что выжили, стали генетическими уродцами</a:t>
            </a:r>
            <a:r>
              <a:rPr lang="ru-RU" altLang="ru-RU" sz="3200" b="1" dirty="0">
                <a:latin typeface="Comic Sans MS" pitchFamily="66" charset="0"/>
              </a:rPr>
              <a:t>,</a:t>
            </a:r>
            <a:r>
              <a:rPr lang="en-US" altLang="ru-RU" sz="3200" b="1" dirty="0">
                <a:latin typeface="Comic Sans MS" pitchFamily="66" charset="0"/>
              </a:rPr>
              <a:t> и через несколько поколений </a:t>
            </a:r>
            <a:r>
              <a:rPr lang="en-US" altLang="ru-RU" sz="3200" b="1" dirty="0" smtClean="0">
                <a:latin typeface="Comic Sans MS" pitchFamily="66" charset="0"/>
              </a:rPr>
              <a:t>выродились </a:t>
            </a:r>
            <a:endParaRPr lang="ru-RU" altLang="ru-RU" sz="3200" b="1" dirty="0">
              <a:latin typeface="Comic Sans MS" pitchFamily="66" charset="0"/>
            </a:endParaRPr>
          </a:p>
        </p:txBody>
      </p:sp>
      <p:pic>
        <p:nvPicPr>
          <p:cNvPr id="4098" name="Picture 2" descr="https://upload.wikimedia.org/wikipedia/commons/thumb/6/60/Arabidopsis_thaliana_inflorescencias.jpg/1024px-Arabidopsis_thaliana_inflorescenci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3137"/>
            <a:ext cx="4320480" cy="5688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185174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410445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ct val="0"/>
              </a:spcBef>
              <a:defRPr/>
            </a:pPr>
            <a:r>
              <a:rPr lang="en-US" altLang="ru-RU" sz="3200" b="1" dirty="0">
                <a:latin typeface="Comic Sans MS" pitchFamily="66" charset="0"/>
              </a:rPr>
              <a:t>Как видим, слова с негативным смыслом даже не образуют форму, </a:t>
            </a:r>
            <a:endParaRPr lang="ru-RU" altLang="ru-RU" sz="3200" b="1" dirty="0" smtClean="0">
              <a:latin typeface="Comic Sans MS" pitchFamily="66" charset="0"/>
            </a:endParaRPr>
          </a:p>
          <a:p>
            <a:pPr indent="-342900" algn="ctr">
              <a:spcBef>
                <a:spcPct val="0"/>
              </a:spcBef>
              <a:defRPr/>
            </a:pPr>
            <a:r>
              <a:rPr lang="en-US" altLang="ru-RU" sz="3200" b="1" dirty="0" smtClean="0">
                <a:latin typeface="Comic Sans MS" pitchFamily="66" charset="0"/>
              </a:rPr>
              <a:t>а </a:t>
            </a:r>
            <a:r>
              <a:rPr lang="en-US" altLang="ru-RU" sz="3200" b="1" dirty="0">
                <a:latin typeface="Comic Sans MS" pitchFamily="66" charset="0"/>
              </a:rPr>
              <a:t>положительно заряженная вода имеет красивые, четкие кристаллы. </a:t>
            </a:r>
          </a:p>
          <a:p>
            <a:pPr indent="-342900" algn="ctr">
              <a:spcBef>
                <a:spcPct val="0"/>
              </a:spcBef>
              <a:defRPr/>
            </a:pPr>
            <a:r>
              <a:rPr lang="en-US" altLang="ru-RU" sz="3200" b="1" dirty="0">
                <a:latin typeface="Comic Sans MS" pitchFamily="66" charset="0"/>
              </a:rPr>
              <a:t> А ведь человек состоит на 80-90% из воды</a:t>
            </a:r>
          </a:p>
        </p:txBody>
      </p:sp>
      <p:pic>
        <p:nvPicPr>
          <p:cNvPr id="5122" name="Picture 2" descr="http://www.bungalow.by/content/vosdeistvie-slov-vod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4519655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254971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9"/>
          <p:cNvSpPr>
            <a:spLocks noChangeArrowheads="1"/>
          </p:cNvSpPr>
          <p:nvPr/>
        </p:nvSpPr>
        <p:spPr bwMode="auto">
          <a:xfrm>
            <a:off x="182474" y="185834"/>
            <a:ext cx="4608512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-342900" algn="ctr" eaLnBrk="1" hangingPunct="1">
              <a:spcBef>
                <a:spcPct val="0"/>
              </a:spcBef>
              <a:defRPr/>
            </a:pPr>
            <a:r>
              <a:rPr lang="en-US" altLang="ru-RU" sz="3200" b="1" dirty="0">
                <a:latin typeface="Comic Sans MS" pitchFamily="66" charset="0"/>
              </a:rPr>
              <a:t>Страшно представить, если мысли и слова могут делать такое с водой, что же тогда они могут сотворить с человеком. </a:t>
            </a:r>
          </a:p>
          <a:p>
            <a:pPr indent="-342900" algn="ctr" eaLnBrk="1" hangingPunct="1">
              <a:spcBef>
                <a:spcPct val="0"/>
              </a:spcBef>
              <a:defRPr/>
            </a:pPr>
            <a:r>
              <a:rPr lang="en-US" altLang="ru-RU" sz="3200" b="1" dirty="0">
                <a:latin typeface="Comic Sans MS" pitchFamily="66" charset="0"/>
              </a:rPr>
              <a:t>Вот почему так мало здоровых людей остается, вот почему болеют дети, чьи родители постоянно матерятся</a:t>
            </a:r>
          </a:p>
        </p:txBody>
      </p:sp>
      <p:pic>
        <p:nvPicPr>
          <p:cNvPr id="183297" name="Picture 1" descr="C:\Documents and Settings\Елена\Мои документы\Мои рисунки\1296712137_1267282401_familie_9576952_m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6082"/>
            <a:ext cx="3888432" cy="4931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636508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04664"/>
            <a:ext cx="5148064" cy="6264696"/>
          </a:xfrm>
        </p:spPr>
        <p:txBody>
          <a:bodyPr>
            <a:normAutofit/>
          </a:bodyPr>
          <a:lstStyle/>
          <a:p>
            <a:pPr marL="0" algn="ctr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dirty="0"/>
              <a:t> </a:t>
            </a:r>
            <a:r>
              <a:rPr lang="ru-RU" altLang="ru-RU" b="1" dirty="0">
                <a:latin typeface="Comic Sans MS" pitchFamily="66" charset="0"/>
              </a:rPr>
              <a:t>Речь - это показатель ума. </a:t>
            </a:r>
          </a:p>
          <a:p>
            <a:pPr marL="0" algn="r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b="1" dirty="0">
                <a:latin typeface="Comic Sans MS" pitchFamily="66" charset="0"/>
              </a:rPr>
              <a:t>                                         Сенека</a:t>
            </a:r>
          </a:p>
        </p:txBody>
      </p:sp>
      <p:pic>
        <p:nvPicPr>
          <p:cNvPr id="6146" name="Picture 2" descr="http://schoolbag.info/literature/world/world.files/image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609975" cy="5086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2448819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8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0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36712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ct val="0"/>
              </a:spcBef>
              <a:defRPr/>
            </a:pPr>
            <a:r>
              <a:rPr lang="ru-RU" sz="7200" b="1" dirty="0">
                <a:latin typeface="Comic Sans MS" pitchFamily="66" charset="0"/>
              </a:rPr>
              <a:t>Нецензурная брань в современном мире приобрела характер эпидемии </a:t>
            </a:r>
            <a:endParaRPr lang="en-US" sz="7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1956972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www.themegallery.com</a:t>
            </a:r>
          </a:p>
        </p:txBody>
      </p:sp>
      <p:pic>
        <p:nvPicPr>
          <p:cNvPr id="53253" name="Picture 12" descr="1954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1999" y="3326235"/>
            <a:ext cx="4267200" cy="33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255" name="Rectangle 14"/>
          <p:cNvSpPr>
            <a:spLocks noChangeArrowheads="1"/>
          </p:cNvSpPr>
          <p:nvPr/>
        </p:nvSpPr>
        <p:spPr bwMode="auto">
          <a:xfrm>
            <a:off x="228600" y="5715000"/>
            <a:ext cx="5210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b="1" dirty="0"/>
          </a:p>
        </p:txBody>
      </p:sp>
      <p:sp>
        <p:nvSpPr>
          <p:cNvPr id="138256" name="Text Box 16"/>
          <p:cNvSpPr txBox="1">
            <a:spLocks noChangeArrowheads="1"/>
          </p:cNvSpPr>
          <p:nvPr/>
        </p:nvSpPr>
        <p:spPr bwMode="auto">
          <a:xfrm>
            <a:off x="228600" y="764704"/>
            <a:ext cx="414682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8100000" algn="ctr" rotWithShape="0">
              <a:srgbClr val="FFFF66"/>
            </a:outerShdw>
          </a:effectLst>
        </p:spPr>
        <p:txBody>
          <a:bodyPr wrap="square">
            <a:spAutoFit/>
          </a:bodyPr>
          <a:lstStyle/>
          <a:p>
            <a:pPr indent="-342900" algn="ctr">
              <a:spcBef>
                <a:spcPct val="0"/>
              </a:spcBef>
              <a:defRPr/>
            </a:pPr>
            <a:endParaRPr lang="ru-RU" sz="3200" b="1" dirty="0" smtClean="0"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188640"/>
            <a:ext cx="41273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200" b="1" dirty="0">
                <a:latin typeface="Comic Sans MS" pitchFamily="66" charset="0"/>
              </a:rPr>
              <a:t>Мат несется на нас из автобусов и такси, из радиоприемников и с телеэкранов</a:t>
            </a:r>
          </a:p>
        </p:txBody>
      </p:sp>
      <p:pic>
        <p:nvPicPr>
          <p:cNvPr id="7170" name="Picture 2" descr="http://www.varash.info/wp-content/uploads/2016/04/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235"/>
            <a:ext cx="5228681" cy="33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sciencexxi.com/wp-content/uploads/2015/12/c56922d6134beb8070140bdd9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8719" y="253868"/>
            <a:ext cx="4320480" cy="3072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30320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www.themegallery.com</a:t>
            </a:r>
          </a:p>
        </p:txBody>
      </p:sp>
      <p:pic>
        <p:nvPicPr>
          <p:cNvPr id="54277" name="Picture 6" descr="4uvak6-thumb-600x400-511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4495800" cy="2830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7" descr="cf5b626c5e3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462215" cy="3841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7946" name="Rectangle 10"/>
          <p:cNvSpPr>
            <a:spLocks noChangeArrowheads="1"/>
          </p:cNvSpPr>
          <p:nvPr/>
        </p:nvSpPr>
        <p:spPr bwMode="auto">
          <a:xfrm>
            <a:off x="323528" y="116632"/>
            <a:ext cx="3816424" cy="44012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200" b="1" dirty="0">
                <a:latin typeface="Comic Sans MS" pitchFamily="66" charset="0"/>
              </a:rPr>
              <a:t>С театральных и эстрадных подмостков, со страниц различных печатных изданий, с высоких </a:t>
            </a:r>
            <a:r>
              <a:rPr lang="ru-RU" sz="3200" b="1" dirty="0" smtClean="0">
                <a:latin typeface="Comic Sans MS" pitchFamily="66" charset="0"/>
              </a:rPr>
              <a:t>трибун</a:t>
            </a:r>
          </a:p>
          <a:p>
            <a:pPr algn="ctr">
              <a:spcBef>
                <a:spcPct val="0"/>
              </a:spcBef>
              <a:defRPr/>
            </a:pPr>
            <a:endParaRPr lang="ru-RU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833977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204864"/>
            <a:ext cx="4427983" cy="64807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altLang="ru-RU" sz="3200" b="1" dirty="0" smtClean="0">
                <a:latin typeface="Comic Sans MS" pitchFamily="66" charset="0"/>
                <a:ea typeface="+mn-ea"/>
                <a:cs typeface="+mn-cs"/>
              </a:rPr>
              <a:t/>
            </a:r>
            <a:br>
              <a:rPr lang="ru-RU" altLang="ru-RU" sz="3200" b="1" dirty="0" smtClean="0">
                <a:latin typeface="Comic Sans MS" pitchFamily="66" charset="0"/>
                <a:ea typeface="+mn-ea"/>
                <a:cs typeface="+mn-cs"/>
              </a:rPr>
            </a:br>
            <a:r>
              <a:rPr lang="ru-RU" altLang="ru-RU" sz="3200" b="1" dirty="0">
                <a:latin typeface="Comic Sans MS" pitchFamily="66" charset="0"/>
                <a:ea typeface="+mn-ea"/>
                <a:cs typeface="+mn-cs"/>
              </a:rPr>
              <a:t/>
            </a:r>
            <a:br>
              <a:rPr lang="ru-RU" altLang="ru-RU" sz="3200" b="1" dirty="0">
                <a:latin typeface="Comic Sans MS" pitchFamily="66" charset="0"/>
                <a:ea typeface="+mn-ea"/>
                <a:cs typeface="+mn-cs"/>
              </a:rPr>
            </a:br>
            <a:r>
              <a:rPr lang="ru-RU" altLang="ru-RU" sz="3200" b="1" dirty="0" smtClean="0">
                <a:latin typeface="Comic Sans MS" pitchFamily="66" charset="0"/>
                <a:ea typeface="+mn-ea"/>
                <a:cs typeface="+mn-cs"/>
              </a:rPr>
              <a:t/>
            </a:r>
            <a:br>
              <a:rPr lang="ru-RU" altLang="ru-RU" sz="3200" b="1" dirty="0" smtClean="0">
                <a:latin typeface="Comic Sans MS" pitchFamily="66" charset="0"/>
                <a:ea typeface="+mn-ea"/>
                <a:cs typeface="+mn-cs"/>
              </a:rPr>
            </a:br>
            <a:r>
              <a:rPr lang="ru-RU" altLang="ru-RU" sz="3200" b="1" dirty="0">
                <a:latin typeface="Comic Sans MS" pitchFamily="66" charset="0"/>
                <a:ea typeface="+mn-ea"/>
                <a:cs typeface="+mn-cs"/>
              </a:rPr>
              <a:t/>
            </a:r>
            <a:br>
              <a:rPr lang="ru-RU" altLang="ru-RU" sz="3200" b="1" dirty="0">
                <a:latin typeface="Comic Sans MS" pitchFamily="66" charset="0"/>
                <a:ea typeface="+mn-ea"/>
                <a:cs typeface="+mn-cs"/>
              </a:rPr>
            </a:br>
            <a:r>
              <a:rPr lang="ru-RU" altLang="ru-RU" sz="3200" b="1" dirty="0" smtClean="0">
                <a:latin typeface="Comic Sans MS" pitchFamily="66" charset="0"/>
                <a:ea typeface="+mn-ea"/>
                <a:cs typeface="+mn-cs"/>
              </a:rPr>
              <a:t>В </a:t>
            </a:r>
            <a:r>
              <a:rPr lang="ru-RU" altLang="ru-RU" sz="3200" b="1" dirty="0">
                <a:latin typeface="Comic Sans MS" pitchFamily="66" charset="0"/>
                <a:ea typeface="+mn-ea"/>
                <a:cs typeface="+mn-cs"/>
              </a:rPr>
              <a:t>подростковом  возрасте проблема нецензурной лексики становится особенно острой, ведь в глазах подростка сквернословие это проявление независимости, способности не подчиниться </a:t>
            </a:r>
            <a:r>
              <a:rPr lang="ru-RU" altLang="ru-RU" sz="3200" b="1" dirty="0" smtClean="0">
                <a:latin typeface="Comic Sans MS" pitchFamily="66" charset="0"/>
                <a:ea typeface="+mn-ea"/>
                <a:cs typeface="+mn-cs"/>
              </a:rPr>
              <a:t>то </a:t>
            </a:r>
            <a:r>
              <a:rPr lang="ru-RU" altLang="ru-RU" sz="3200" b="1" dirty="0">
                <a:latin typeface="Comic Sans MS" pitchFamily="66" charset="0"/>
                <a:ea typeface="+mn-ea"/>
                <a:cs typeface="+mn-cs"/>
              </a:rPr>
              <a:t>есть символ взрослости</a:t>
            </a:r>
            <a:r>
              <a:rPr lang="ru-RU" altLang="ru-RU" sz="2400" b="1" dirty="0">
                <a:latin typeface="Comic Sans MS" pitchFamily="66" charset="0"/>
                <a:ea typeface="+mn-ea"/>
                <a:cs typeface="+mn-cs"/>
              </a:rPr>
              <a:t/>
            </a:r>
            <a:br>
              <a:rPr lang="ru-RU" altLang="ru-RU" sz="2400" b="1" dirty="0">
                <a:latin typeface="Comic Sans MS" pitchFamily="66" charset="0"/>
                <a:ea typeface="+mn-ea"/>
                <a:cs typeface="+mn-cs"/>
              </a:rPr>
            </a:br>
            <a:endParaRPr lang="ru-RU" altLang="ru-RU" sz="2400" b="1" dirty="0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8194" name="Picture 2" descr="http://ugranow.ru/wp-content/uploads/2014/11/img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451648" cy="5570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2404370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213285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latin typeface="Comic Sans MS" pitchFamily="66" charset="0"/>
              </a:rPr>
              <a:t>  </a:t>
            </a:r>
            <a:r>
              <a:rPr lang="ru-RU" altLang="ru-RU" sz="7200" b="1" dirty="0" smtClean="0">
                <a:latin typeface="Comic Sans MS" pitchFamily="66" charset="0"/>
              </a:rPr>
              <a:t>Немного </a:t>
            </a:r>
            <a:r>
              <a:rPr lang="ru-RU" altLang="ru-RU" sz="7200" b="1" dirty="0">
                <a:latin typeface="Comic Sans MS" pitchFamily="66" charset="0"/>
              </a:rPr>
              <a:t>истории </a:t>
            </a:r>
          </a:p>
        </p:txBody>
      </p:sp>
    </p:spTree>
    <p:extLst>
      <p:ext uri="{BB962C8B-B14F-4D97-AF65-F5344CB8AC3E}">
        <p14:creationId xmlns:p14="http://schemas.microsoft.com/office/powerpoint/2010/main" xmlns="" val="134372700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496" y="44624"/>
            <a:ext cx="453650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sz="3200" b="1" dirty="0">
                <a:latin typeface="Comic Sans MS" pitchFamily="66" charset="0"/>
              </a:rPr>
              <a:t>Кроме того, она является знаком языковой принадлежности к группе сверстников, речевой моды. Иногда это подражание молодежным кумирам, например популярным телеведущим, актерам, певцам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778"/>
          <a:stretch/>
        </p:blipFill>
        <p:spPr bwMode="auto">
          <a:xfrm flipH="1">
            <a:off x="4788024" y="260648"/>
            <a:ext cx="4096272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799507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7505" y="188641"/>
            <a:ext cx="4752527" cy="6669360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None/>
              <a:defRPr/>
            </a:pPr>
            <a:r>
              <a:rPr lang="ru-RU" altLang="ru-RU" b="1" dirty="0">
                <a:latin typeface="Comic Sans MS" pitchFamily="66" charset="0"/>
              </a:rPr>
              <a:t>Сквернословие, как и хамство, оружие неуверенных в себе людей. Грубость позволяет им скрыть собственную уязвимость и защищает их, ведь обнаружить слабость и неуверенность в этом возрасте равносильно полному </a:t>
            </a:r>
            <a:r>
              <a:rPr lang="ru-RU" altLang="ru-RU" b="1" dirty="0" smtClean="0">
                <a:latin typeface="Comic Sans MS" pitchFamily="66" charset="0"/>
              </a:rPr>
              <a:t>поражению</a:t>
            </a:r>
            <a:endParaRPr lang="ru-RU" altLang="ru-RU" dirty="0"/>
          </a:p>
        </p:txBody>
      </p:sp>
      <p:pic>
        <p:nvPicPr>
          <p:cNvPr id="55706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32040" y="332656"/>
            <a:ext cx="4032448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962159695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88640"/>
            <a:ext cx="4716015" cy="5256584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None/>
              <a:defRPr/>
            </a:pPr>
            <a:r>
              <a:rPr lang="ru-RU" altLang="ru-RU" b="1" dirty="0">
                <a:latin typeface="Comic Sans MS" pitchFamily="66" charset="0"/>
              </a:rPr>
              <a:t>Матерная брань это не только набор непристойностей. Подобная лексика свидетельствует о духовной болезни человека. Ведь слово не просто набор звуков, выражающих мысль. Оно способно очень многое рассказать о нашем душевном </a:t>
            </a:r>
            <a:r>
              <a:rPr lang="ru-RU" altLang="ru-RU" b="1" dirty="0" smtClean="0">
                <a:latin typeface="Comic Sans MS" pitchFamily="66" charset="0"/>
              </a:rPr>
              <a:t>состоянии </a:t>
            </a:r>
            <a:endParaRPr lang="ru-RU" altLang="ru-RU" b="1" dirty="0">
              <a:latin typeface="Comic Sans MS" pitchFamily="66" charset="0"/>
            </a:endParaRPr>
          </a:p>
        </p:txBody>
      </p:sp>
      <p:pic>
        <p:nvPicPr>
          <p:cNvPr id="9218" name="Picture 2" descr="http://svpressa.ru/p/17/171/171800/171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4209522" cy="4953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7632612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Мое\Скан_Света\БИ_46_2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4" t="2991" b="2536"/>
          <a:stretch/>
        </p:blipFill>
        <p:spPr bwMode="auto">
          <a:xfrm>
            <a:off x="4788024" y="146471"/>
            <a:ext cx="4176464" cy="6090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46085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Абросимов В. Мат-не наш формат!/ В. Абросимов// Белгородские известия. </a:t>
            </a:r>
            <a:r>
              <a:rPr lang="ru-RU" alt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- </a:t>
            </a:r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2013. – N46 (19 марта)- </a:t>
            </a:r>
            <a:r>
              <a:rPr lang="ru-RU" alt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С. </a:t>
            </a:r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284985"/>
            <a:ext cx="45365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Государственная Дума  приняла во втором чтении законопроект , карающий за нецензурную брань в эфире и </a:t>
            </a:r>
            <a:r>
              <a:rPr 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печати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603055466"/>
      </p:ext>
    </p:extLst>
  </p:cSld>
  <p:clrMapOvr>
    <a:masterClrMapping/>
  </p:clrMapOvr>
  <p:transition advClick="0" advTm="1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Мое\Скан_Света\Библ_6_2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371407" cy="5452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Мое\Скан_Света\Библ_6_2010_стать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5" b="6456"/>
          <a:stretch/>
        </p:blipFill>
        <p:spPr bwMode="auto">
          <a:xfrm>
            <a:off x="4572000" y="1484784"/>
            <a:ext cx="4371405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42484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Кузина Н.  Нам каком «языке» говорят наши дети </a:t>
            </a:r>
            <a:r>
              <a:rPr lang="ru-RU" alt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/ Н. </a:t>
            </a:r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Кузина// Библиотека. </a:t>
            </a:r>
            <a:r>
              <a:rPr lang="ru-RU" alt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- </a:t>
            </a:r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2010. – N6. </a:t>
            </a:r>
            <a:r>
              <a:rPr lang="ru-RU" alt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- </a:t>
            </a:r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С.60</a:t>
            </a:r>
            <a:endParaRPr lang="ru-RU" altLang="ru-RU" sz="3200" b="1" dirty="0" smtClean="0">
              <a:latin typeface="Comic Sans MS" panose="030F0702030302020204" pitchFamily="66" charset="0"/>
              <a:ea typeface="Microsoft YaHei" panose="020B0503020204020204" pitchFamily="34" charset="-12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717032"/>
            <a:ext cx="4248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В статье говорится, о том, как разные люди относятся к мату в наши дни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451670953"/>
      </p:ext>
    </p:extLst>
  </p:cSld>
  <p:clrMapOvr>
    <a:masterClrMapping/>
  </p:clrMapOvr>
  <p:transition advClick="0" advTm="10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Мое\Скан_Света\Библ_8_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16632"/>
            <a:ext cx="4078907" cy="6372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Мое\Скан_Света\Библ_8_2013_стать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53"/>
          <a:stretch/>
        </p:blipFill>
        <p:spPr bwMode="auto">
          <a:xfrm>
            <a:off x="4860031" y="1628800"/>
            <a:ext cx="4083842" cy="504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6" y="116632"/>
            <a:ext cx="46085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Симулина А. «Наше условие-долой сквернословие!/ А. Симулина// Библиотека. </a:t>
            </a:r>
            <a:r>
              <a:rPr lang="ru-RU" alt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- </a:t>
            </a:r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2013. – N8. </a:t>
            </a:r>
            <a:r>
              <a:rPr lang="ru-RU" alt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- С. </a:t>
            </a:r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59-62</a:t>
            </a:r>
          </a:p>
          <a:p>
            <a:r>
              <a:rPr 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 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3212976"/>
            <a:ext cx="46805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Автор статьи пишет о том, что и сегодня  ведутся споры о поры </a:t>
            </a:r>
            <a:r>
              <a:rPr 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о том, в какой степени допустима нецензурная </a:t>
            </a:r>
            <a:r>
              <a:rPr 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лексика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734042350"/>
      </p:ext>
    </p:extLst>
  </p:cSld>
  <p:clrMapOvr>
    <a:masterClrMapping/>
  </p:clrMapOvr>
  <p:transition advClick="0" advTm="10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Мое\Скан_Света\Основы эти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723103" cy="6301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4149080"/>
            <a:ext cx="51125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omic Sans MS" pitchFamily="66" charset="0"/>
              </a:rPr>
              <a:t>Даны методические </a:t>
            </a:r>
            <a:r>
              <a:rPr lang="ru-RU" sz="3200" b="1" dirty="0" smtClean="0">
                <a:latin typeface="Comic Sans MS" pitchFamily="66" charset="0"/>
              </a:rPr>
              <a:t>указания для </a:t>
            </a:r>
            <a:r>
              <a:rPr lang="ru-RU" sz="3200" b="1" dirty="0">
                <a:latin typeface="Comic Sans MS" pitchFamily="66" charset="0"/>
              </a:rPr>
              <a:t>подготовки учащихся по предмету «Основы этики и эстетики</a:t>
            </a:r>
            <a:r>
              <a:rPr lang="ru-RU" sz="3200" b="1" dirty="0" smtClean="0">
                <a:latin typeface="Comic Sans MS" pitchFamily="66" charset="0"/>
              </a:rPr>
              <a:t>»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8640"/>
            <a:ext cx="48245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omic Sans MS" pitchFamily="66" charset="0"/>
              </a:rPr>
              <a:t>Ю7 Е 30 Егоров, П. А. 	Основы этики и эстетики : учебное пособие / П. А. Егоров, В. Н. Руднев. - 3-е изд., </a:t>
            </a:r>
            <a:r>
              <a:rPr lang="ru-RU" sz="3200" b="1" dirty="0" err="1">
                <a:latin typeface="Comic Sans MS" pitchFamily="66" charset="0"/>
              </a:rPr>
              <a:t>перераб</a:t>
            </a:r>
            <a:r>
              <a:rPr lang="ru-RU" sz="3200" b="1" dirty="0">
                <a:latin typeface="Comic Sans MS" pitchFamily="66" charset="0"/>
              </a:rPr>
              <a:t>. - М. : </a:t>
            </a:r>
            <a:r>
              <a:rPr lang="ru-RU" sz="3200" b="1" dirty="0" err="1">
                <a:latin typeface="Comic Sans MS" pitchFamily="66" charset="0"/>
              </a:rPr>
              <a:t>Кнорус</a:t>
            </a:r>
            <a:r>
              <a:rPr lang="ru-RU" sz="3200" b="1" dirty="0">
                <a:latin typeface="Comic Sans MS" pitchFamily="66" charset="0"/>
              </a:rPr>
              <a:t>, 2012. - 224 </a:t>
            </a:r>
            <a:r>
              <a:rPr lang="ru-RU" sz="3200" b="1" dirty="0" smtClean="0">
                <a:latin typeface="Comic Sans MS" pitchFamily="66" charset="0"/>
              </a:rPr>
              <a:t>с.</a:t>
            </a:r>
            <a:endParaRPr lang="ru-RU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777859"/>
      </p:ext>
    </p:extLst>
  </p:cSld>
  <p:clrMapOvr>
    <a:masterClrMapping/>
  </p:clrMapOvr>
  <p:transition advClick="0" advTm="10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Мое\Скан_Света\Рус_я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4008772" cy="6122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717032"/>
            <a:ext cx="46805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omic Sans MS" pitchFamily="66" charset="0"/>
              </a:rPr>
              <a:t>Содержит теоретический материал по дисциплине «Русский язык и культура </a:t>
            </a:r>
            <a:r>
              <a:rPr lang="ru-RU" sz="3200" b="1" dirty="0" smtClean="0">
                <a:latin typeface="Comic Sans MS" pitchFamily="66" charset="0"/>
              </a:rPr>
              <a:t>речи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59324"/>
            <a:ext cx="4752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omic Sans MS" pitchFamily="66" charset="0"/>
              </a:rPr>
              <a:t>Ш14 Р 83 Руднев, В. Н. Русский язык и культура речи : учебное пособие / В. Н. Руднев. - М. : </a:t>
            </a:r>
            <a:r>
              <a:rPr lang="ru-RU" sz="3200" b="1" dirty="0" err="1" smtClean="0">
                <a:latin typeface="Comic Sans MS" pitchFamily="66" charset="0"/>
              </a:rPr>
              <a:t>КноРус</a:t>
            </a:r>
            <a:r>
              <a:rPr lang="ru-RU" sz="3200" b="1" dirty="0" smtClean="0">
                <a:latin typeface="Comic Sans MS" pitchFamily="66" charset="0"/>
              </a:rPr>
              <a:t>, 2012.–280 с.</a:t>
            </a:r>
            <a:endParaRPr lang="ru-RU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6835536"/>
      </p:ext>
    </p:extLst>
  </p:cSld>
  <p:clrMapOvr>
    <a:masterClrMapping/>
  </p:clrMapOvr>
  <p:transition advClick="0" advTm="10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Скан_Света\Обложка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3" r="17998" b="51387"/>
          <a:stretch/>
        </p:blipFill>
        <p:spPr bwMode="auto">
          <a:xfrm>
            <a:off x="4860032" y="116632"/>
            <a:ext cx="4095564" cy="372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Мое\Скан_Света\Труд_49_20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9" t="10945" r="18121" b="7761"/>
          <a:stretch/>
        </p:blipFill>
        <p:spPr bwMode="auto">
          <a:xfrm>
            <a:off x="4860032" y="1809984"/>
            <a:ext cx="4095564" cy="4859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44644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Л. Павлючик. Мату-мат/ Л. Павлючик// Труд. </a:t>
            </a:r>
            <a:r>
              <a:rPr lang="ru-RU" alt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- </a:t>
            </a:r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2014. – N49. </a:t>
            </a:r>
            <a:r>
              <a:rPr lang="ru-RU" alt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- С. </a:t>
            </a:r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178735"/>
            <a:ext cx="46805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В </a:t>
            </a:r>
            <a:r>
              <a:rPr 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статье рассказывается</a:t>
            </a:r>
            <a:r>
              <a:rPr 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, что министерство  культуры РВ поддержит законопроект о запрете ненормативной лексики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794844007"/>
      </p:ext>
    </p:extLst>
  </p:cSld>
  <p:clrMapOvr>
    <a:masterClrMapping/>
  </p:clrMapOvr>
  <p:transition advClick="0" advTm="10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Скан_Света\Обложка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8" t="731" r="8187" b="27868"/>
          <a:stretch/>
        </p:blipFill>
        <p:spPr bwMode="auto">
          <a:xfrm>
            <a:off x="4499992" y="188640"/>
            <a:ext cx="4442786" cy="2666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Мое\Скан_Света\Труд_161_2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9" r="6330"/>
          <a:stretch/>
        </p:blipFill>
        <p:spPr bwMode="auto">
          <a:xfrm>
            <a:off x="4499992" y="1412776"/>
            <a:ext cx="4442786" cy="4872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51821"/>
            <a:ext cx="41764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Павлов А. Мат-не наш формат </a:t>
            </a:r>
            <a:r>
              <a:rPr lang="ru-RU" alt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/ </a:t>
            </a:r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А. Павлов//. </a:t>
            </a:r>
            <a:r>
              <a:rPr lang="ru-RU" alt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- </a:t>
            </a:r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2010. – N219. </a:t>
            </a:r>
            <a:r>
              <a:rPr lang="ru-RU" alt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- С. </a:t>
            </a:r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15</a:t>
            </a:r>
          </a:p>
          <a:p>
            <a:pPr algn="just"/>
            <a:r>
              <a:rPr 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 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492896"/>
            <a:ext cx="43204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На территории Белгородской области веден штраф за нецензурную лексику в общественных </a:t>
            </a:r>
            <a:r>
              <a:rPr 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местах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326676653"/>
      </p:ext>
    </p:extLst>
  </p:cSld>
  <p:clrMapOvr>
    <a:masterClrMapping/>
  </p:clrMapOvr>
  <p:transition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-36512" y="155459"/>
            <a:ext cx="91085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b="1" dirty="0">
                <a:latin typeface="Comic Sans MS" pitchFamily="66" charset="0"/>
              </a:rPr>
              <a:t>Сквернословие - от слова «скверна»</a:t>
            </a: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-36512" y="1412776"/>
            <a:ext cx="9180512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ru-RU" altLang="ru-RU" sz="3200" b="1" dirty="0">
                <a:latin typeface="Comic Sans MS" pitchFamily="66" charset="0"/>
              </a:rPr>
              <a:t>Скверна - мерзость, гадость, пакость, все гнусное, противное, отвратительное, непотребное, что мерзит плотски и духовно; нечистота, грязь и гниль, тление, мертвечина, извержения,  смрад, вонь, разврат, нравственное растление; все богопротивное»</a:t>
            </a:r>
          </a:p>
        </p:txBody>
      </p:sp>
      <p:pic>
        <p:nvPicPr>
          <p:cNvPr id="29698" name="Picture 2" descr="http://www.2-999-999.ru/files/image/news/img16111710220834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449" y="4663008"/>
            <a:ext cx="7272808" cy="2378730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7647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latin typeface="Comic Sans MS" pitchFamily="66" charset="0"/>
              </a:rPr>
              <a:t>Из словаря Владимира Даля:</a:t>
            </a:r>
            <a:endParaRPr lang="ru-RU" altLang="ru-RU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6667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Скан_Света\Обложка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3" t="851" r="6134" b="8800"/>
          <a:stretch/>
        </p:blipFill>
        <p:spPr bwMode="auto">
          <a:xfrm>
            <a:off x="4572000" y="260648"/>
            <a:ext cx="4320480" cy="6211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Мое\Скан_Света\Труд_219_2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0" r="4492" b="10156"/>
          <a:stretch/>
        </p:blipFill>
        <p:spPr bwMode="auto">
          <a:xfrm>
            <a:off x="4572000" y="1628800"/>
            <a:ext cx="4320480" cy="5020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77553"/>
            <a:ext cx="42484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Тригубова Е. Патриоты не сквернословят/ Е. Тригубова // </a:t>
            </a:r>
            <a:r>
              <a:rPr lang="ru-RU" alt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Смена. - </a:t>
            </a:r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2010. – N161. </a:t>
            </a:r>
            <a:r>
              <a:rPr lang="ru-RU" alt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- С. </a:t>
            </a:r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25</a:t>
            </a:r>
          </a:p>
          <a:p>
            <a:pPr algn="just"/>
            <a:r>
              <a:rPr 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 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28498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Белгород </a:t>
            </a:r>
            <a:r>
              <a:rPr 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 знаменит только </a:t>
            </a:r>
            <a:r>
              <a:rPr 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чистотой улиц, но и активной борьбой против ненормативной </a:t>
            </a:r>
            <a:r>
              <a:rPr 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лексики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745950815"/>
      </p:ext>
    </p:extLst>
  </p:cSld>
  <p:clrMapOvr>
    <a:masterClrMapping/>
  </p:clrMapOvr>
  <p:transition advClick="0" advTm="10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Мое\Скан_Света\ЭД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648"/>
            <a:ext cx="3765734" cy="6057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231447"/>
            <a:ext cx="5040560" cy="2626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omic Sans MS" pitchFamily="66" charset="0"/>
              </a:rPr>
              <a:t>В </a:t>
            </a:r>
            <a:r>
              <a:rPr lang="ru-RU" sz="3200" b="1" dirty="0" smtClean="0">
                <a:latin typeface="Comic Sans MS" pitchFamily="66" charset="0"/>
              </a:rPr>
              <a:t>учебнике  излагаются практические </a:t>
            </a:r>
            <a:r>
              <a:rPr lang="ru-RU" sz="3200" b="1" dirty="0">
                <a:latin typeface="Comic Sans MS" pitchFamily="66" charset="0"/>
              </a:rPr>
              <a:t>вопросы этики деловых отношений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6632"/>
            <a:ext cx="50405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omic Sans MS" pitchFamily="66" charset="0"/>
              </a:rPr>
              <a:t>Ю71 К38 Кибанов, А. Я. Этика деловых отношений : учебник / А. Я. Кибанов, Д. К. Захаров, В. Г. Коновалова. - Изд. 2-е, </a:t>
            </a:r>
            <a:r>
              <a:rPr lang="ru-RU" sz="3200" b="1" dirty="0" err="1">
                <a:latin typeface="Comic Sans MS" pitchFamily="66" charset="0"/>
              </a:rPr>
              <a:t>испр</a:t>
            </a:r>
            <a:r>
              <a:rPr lang="ru-RU" sz="3200" b="1" dirty="0">
                <a:latin typeface="Comic Sans MS" pitchFamily="66" charset="0"/>
              </a:rPr>
              <a:t>. и доп. - М. : </a:t>
            </a:r>
            <a:r>
              <a:rPr lang="ru-RU" sz="3200" b="1" dirty="0" smtClean="0">
                <a:latin typeface="Comic Sans MS" pitchFamily="66" charset="0"/>
              </a:rPr>
              <a:t>Инфра-М,2010.-424 с.</a:t>
            </a:r>
            <a:endParaRPr lang="ru-RU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473934"/>
      </p:ext>
    </p:extLst>
  </p:cSld>
  <p:clrMapOvr>
    <a:masterClrMapping/>
  </p:clrMapOvr>
  <p:transition advClick="0" advTm="10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Мое\Скан_Света\Этика деловых отношен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32656"/>
            <a:ext cx="3888432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163620"/>
            <a:ext cx="46085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omic Sans MS" pitchFamily="66" charset="0"/>
              </a:rPr>
              <a:t>В данном пособии представлены основы этики деловых отношений, рассмотрены методы и средства делового </a:t>
            </a:r>
            <a:r>
              <a:rPr lang="ru-RU" sz="3200" b="1" dirty="0" smtClean="0">
                <a:latin typeface="Comic Sans MS" pitchFamily="66" charset="0"/>
              </a:rPr>
              <a:t>общения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6632"/>
            <a:ext cx="45365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omic Sans MS" pitchFamily="66" charset="0"/>
              </a:rPr>
              <a:t>Ю71 М29 Мартова, Т. В. Этика деловых отношений / Т. В. Мартова. - Ростов н/Д : Феникс, 2009. - 252 </a:t>
            </a:r>
            <a:r>
              <a:rPr lang="ru-RU" sz="3200" b="1" dirty="0" smtClean="0">
                <a:latin typeface="Comic Sans MS" pitchFamily="66" charset="0"/>
              </a:rPr>
              <a:t>с.</a:t>
            </a:r>
            <a:endParaRPr lang="ru-RU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6781481"/>
      </p:ext>
    </p:extLst>
  </p:cSld>
  <p:clrMapOvr>
    <a:masterClrMapping/>
  </p:clrMapOvr>
  <p:transition advClick="0" advTm="10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znanium.com/images/0425/425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3888432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46805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Егоров П.А. Этика [Электронный </a:t>
            </a:r>
            <a:r>
              <a:rPr lang="ru-RU" alt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ресурс] / </a:t>
            </a:r>
            <a:r>
              <a:rPr lang="ru-RU" altLang="ru-RU" sz="3200" b="1" dirty="0" err="1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П.А.Егоров</a:t>
            </a:r>
            <a:r>
              <a:rPr lang="ru-RU" alt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.</a:t>
            </a:r>
            <a:r>
              <a:rPr lang="ru-RU" alt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 - М.:</a:t>
            </a:r>
            <a:r>
              <a:rPr 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 НИЦ ИНФРА-М, 2014. - 158 </a:t>
            </a:r>
            <a:r>
              <a:rPr 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с.</a:t>
            </a:r>
            <a:endParaRPr lang="ru-RU" sz="3200" b="1" dirty="0">
              <a:latin typeface="Comic Sans MS" panose="030F0702030302020204" pitchFamily="66" charset="0"/>
              <a:ea typeface="Microsoft YaHei" panose="020B0503020204020204" pitchFamily="34" charset="-12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780928"/>
            <a:ext cx="46805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Пособие содержит теоретический материал по дисциплине "Этика"; программу учебного </a:t>
            </a:r>
            <a:r>
              <a:rPr 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курса и </a:t>
            </a:r>
            <a:r>
              <a:rPr lang="ru-RU" sz="3200" b="1" dirty="0">
                <a:latin typeface="Comic Sans MS" panose="030F0702030302020204" pitchFamily="66" charset="0"/>
                <a:ea typeface="Microsoft YaHei" panose="020B0503020204020204" pitchFamily="34" charset="-122"/>
              </a:rPr>
              <a:t>темы экзаменационных </a:t>
            </a:r>
            <a:r>
              <a:rPr lang="ru-RU" sz="3200" b="1" dirty="0" smtClean="0">
                <a:latin typeface="Comic Sans MS" panose="030F0702030302020204" pitchFamily="66" charset="0"/>
                <a:ea typeface="Microsoft YaHei" panose="020B0503020204020204" pitchFamily="34" charset="-122"/>
              </a:rPr>
              <a:t>билетов</a:t>
            </a:r>
            <a:endParaRPr lang="ru-RU" sz="3200" b="1" dirty="0">
              <a:latin typeface="Comic Sans MS" panose="030F0702030302020204" pitchFamily="66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326035"/>
      </p:ext>
    </p:extLst>
  </p:cSld>
  <p:clrMapOvr>
    <a:masterClrMapping/>
  </p:clrMapOvr>
  <p:transition advClick="0" advTm="10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40768"/>
            <a:ext cx="9180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latin typeface="Comic Sans MS" pitchFamily="66" charset="0"/>
              </a:rPr>
              <a:t>Так ли уж безобидна эта вредная привычка?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xmlns="" val="3722743257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www.themegallery.com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1556792"/>
            <a:ext cx="9144000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en-US" altLang="ru-RU" sz="3200" b="1" dirty="0" smtClean="0">
                <a:latin typeface="Comic Sans MS" pitchFamily="66" charset="0"/>
              </a:rPr>
              <a:t>I</a:t>
            </a:r>
            <a:r>
              <a:rPr lang="ru-RU" altLang="ru-RU" sz="3200" b="1" dirty="0" smtClean="0">
                <a:latin typeface="Comic Sans MS" pitchFamily="66" charset="0"/>
              </a:rPr>
              <a:t> </a:t>
            </a:r>
            <a:r>
              <a:rPr lang="ru-RU" altLang="ru-RU" sz="3200" b="1" dirty="0">
                <a:latin typeface="Comic Sans MS" pitchFamily="66" charset="0"/>
              </a:rPr>
              <a:t>стадия - человек испытывает стыд, отвращение, брезгливость</a:t>
            </a:r>
            <a:r>
              <a:rPr lang="ru-RU" altLang="ru-RU" sz="3200" b="1" dirty="0" smtClean="0">
                <a:latin typeface="Comic Sans MS" pitchFamily="66" charset="0"/>
              </a:rPr>
              <a:t>;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endParaRPr lang="ru-RU" altLang="ru-RU" sz="3200" b="1" dirty="0">
              <a:latin typeface="Comic Sans MS" pitchFamily="66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en-US" altLang="ru-RU" sz="3200" b="1" dirty="0">
                <a:latin typeface="Comic Sans MS" pitchFamily="66" charset="0"/>
              </a:rPr>
              <a:t>II</a:t>
            </a:r>
            <a:r>
              <a:rPr lang="ru-RU" altLang="ru-RU" sz="3200" b="1" dirty="0">
                <a:latin typeface="Comic Sans MS" pitchFamily="66" charset="0"/>
              </a:rPr>
              <a:t> стадия - человек впервые употребляет такое скверное слово - за компанию, для </a:t>
            </a:r>
            <a:r>
              <a:rPr lang="ru-RU" altLang="ru-RU" sz="3200" b="1" dirty="0" smtClean="0">
                <a:latin typeface="Comic Sans MS" pitchFamily="66" charset="0"/>
              </a:rPr>
              <a:t>разрядки;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endParaRPr lang="ru-RU" altLang="ru-RU" sz="3200" b="1" dirty="0">
              <a:latin typeface="Comic Sans MS" pitchFamily="66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en-US" altLang="ru-RU" sz="3200" b="1" dirty="0">
                <a:latin typeface="Comic Sans MS" pitchFamily="66" charset="0"/>
              </a:rPr>
              <a:t>III</a:t>
            </a:r>
            <a:r>
              <a:rPr lang="ru-RU" altLang="ru-RU" sz="3200" b="1" dirty="0">
                <a:latin typeface="Comic Sans MS" pitchFamily="66" charset="0"/>
              </a:rPr>
              <a:t> стадия - человек использует эти слова, не замечая </a:t>
            </a:r>
            <a:r>
              <a:rPr lang="ru-RU" altLang="ru-RU" sz="3200" b="1" dirty="0" smtClean="0">
                <a:latin typeface="Comic Sans MS" pitchFamily="66" charset="0"/>
              </a:rPr>
              <a:t>этого;</a:t>
            </a:r>
            <a:endParaRPr lang="ru-RU" altLang="ru-RU" sz="3200" b="1" dirty="0">
              <a:latin typeface="Comic Sans MS" pitchFamily="66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endParaRPr lang="ru-RU" altLang="ru-RU" sz="3200" b="1" dirty="0" smtClean="0">
              <a:latin typeface="Comic Sans MS" pitchFamily="66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en-US" altLang="ru-RU" sz="3200" b="1" dirty="0" smtClean="0">
                <a:latin typeface="Comic Sans MS" pitchFamily="66" charset="0"/>
              </a:rPr>
              <a:t>IV</a:t>
            </a:r>
            <a:r>
              <a:rPr lang="ru-RU" altLang="ru-RU" sz="3200" b="1" dirty="0" smtClean="0">
                <a:latin typeface="Comic Sans MS" pitchFamily="66" charset="0"/>
              </a:rPr>
              <a:t> </a:t>
            </a:r>
            <a:r>
              <a:rPr lang="ru-RU" altLang="ru-RU" sz="3200" b="1" dirty="0">
                <a:latin typeface="Comic Sans MS" pitchFamily="66" charset="0"/>
              </a:rPr>
              <a:t>стадия - уже не может вообще изъясняться без мата, забывает другие слова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805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b="1" dirty="0">
                <a:ln>
                  <a:solidFill>
                    <a:schemeClr val="tx1"/>
                  </a:solidFill>
                </a:ln>
                <a:latin typeface="Comic Sans MS" pitchFamily="66" charset="0"/>
              </a:rPr>
              <a:t>Болезнь «копролалия»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b="1" dirty="0">
                <a:ln>
                  <a:solidFill>
                    <a:schemeClr val="tx1"/>
                  </a:solidFill>
                </a:ln>
                <a:latin typeface="Comic Sans MS" pitchFamily="66" charset="0"/>
              </a:rPr>
              <a:t>от греческого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b="1" dirty="0">
                <a:ln>
                  <a:solidFill>
                    <a:schemeClr val="tx1"/>
                  </a:solidFill>
                </a:ln>
                <a:latin typeface="Comic Sans MS" pitchFamily="66" charset="0"/>
              </a:rPr>
              <a:t>копрос- кал, грязь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b="1" dirty="0">
                <a:ln>
                  <a:solidFill>
                    <a:schemeClr val="tx1"/>
                  </a:solidFill>
                </a:ln>
                <a:latin typeface="Comic Sans MS" pitchFamily="66" charset="0"/>
              </a:rPr>
              <a:t>и лалия- речь  </a:t>
            </a:r>
            <a:endParaRPr lang="ru-RU" sz="3200" b="1" dirty="0" smtClean="0">
              <a:ln>
                <a:solidFill>
                  <a:schemeClr val="tx1"/>
                </a:solidFill>
              </a:ln>
              <a:latin typeface="Comic Sans MS" pitchFamily="66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endParaRPr lang="en-US" sz="3200" b="1" dirty="0">
              <a:ln>
                <a:solidFill>
                  <a:schemeClr val="tx1"/>
                </a:solidFill>
              </a:ln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8181748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8640"/>
            <a:ext cx="4788024" cy="666936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b="1" dirty="0">
                <a:latin typeface="Comic Sans MS" pitchFamily="66" charset="0"/>
              </a:rPr>
              <a:t>Употребляя мат, человек начинает смотреть на мир сквозь сетку, узлы которой связаны из матерных слов, и мир этот удручающе примитивен, поскольку всё многообразие жизни низводится в нём до простейших </a:t>
            </a:r>
            <a:r>
              <a:rPr lang="ru-RU" altLang="ru-RU" b="1" dirty="0" smtClean="0">
                <a:latin typeface="Comic Sans MS" pitchFamily="66" charset="0"/>
              </a:rPr>
              <a:t>отправлений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400" b="1" dirty="0" smtClean="0">
              <a:latin typeface="Comic Sans MS" pitchFamily="66" charset="0"/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dirty="0" smtClean="0">
                <a:latin typeface="Comic Sans MS" pitchFamily="66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400" b="1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800" dirty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2800" dirty="0">
              <a:solidFill>
                <a:srgbClr val="00FF00"/>
              </a:solidFill>
            </a:endParaRPr>
          </a:p>
        </p:txBody>
      </p:sp>
      <p:pic>
        <p:nvPicPr>
          <p:cNvPr id="3" name="Picture 1" descr="C:\Documents and Settings\Елена\Мои документы\Мои рисунки\wtf_big_time-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4109983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1178127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108520" y="548680"/>
            <a:ext cx="9252520" cy="6669360"/>
          </a:xfrm>
        </p:spPr>
        <p:txBody>
          <a:bodyPr>
            <a:noAutofit/>
          </a:bodyPr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ru-RU" b="1" dirty="0">
                <a:latin typeface="Comic Sans MS" pitchFamily="66" charset="0"/>
              </a:rPr>
              <a:t>Культура речи деградирует. В лексиконе молодого поколения больше и больше звучит ничего не выражающий, ничего  не значащий мат, а также постоянно мутирующий язык сокращенных компьютерных терминов.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b="1" dirty="0">
                <a:latin typeface="Comic Sans MS" pitchFamily="66" charset="0"/>
              </a:rPr>
              <a:t>Это уничтожает достоинство человека. Это ограничивает и унижает человека. Сквернословие развращает души, особенно тех, кто является невольным слушателем, в том числе </a:t>
            </a:r>
            <a:r>
              <a:rPr lang="ru-RU" b="1" dirty="0" smtClean="0">
                <a:latin typeface="Comic Sans MS" pitchFamily="66" charset="0"/>
              </a:rPr>
              <a:t>детей</a:t>
            </a:r>
            <a:endParaRPr lang="ru-RU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75140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dezinfo.net/images3/image/09.2011/britishdrunks/1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4453"/>
          <a:stretch/>
        </p:blipFill>
        <p:spPr bwMode="auto">
          <a:xfrm>
            <a:off x="3059832" y="260648"/>
            <a:ext cx="5891808" cy="4190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ds02.infourok.ru/uploads/ex/0e2e/0006ff85-8d755166/2/img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4974119" cy="3730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665203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7504" y="548680"/>
            <a:ext cx="9036496" cy="25922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>
                <a:latin typeface="Comic Sans MS" pitchFamily="66" charset="0"/>
              </a:rPr>
              <a:t>Беда еще и в том, что необязательно браниться самому, достаточно нечаянно услышанной ругани, из-за чего страдают заболеваниями и люди, живущие в окружении сквернословов. С матерными словами связано ещё одно интересное наблюдение. В тех странах, в национальных языках которых отсутствуют ругательства, указывающие на детородные органы, не обнаружены заболевания Дауна и ДЦП, в то время как в России эти заболевания </a:t>
            </a:r>
            <a:r>
              <a:rPr lang="ru-RU" b="1" dirty="0" smtClean="0">
                <a:latin typeface="Comic Sans MS" pitchFamily="66" charset="0"/>
              </a:rPr>
              <a:t>существуют</a:t>
            </a:r>
            <a:endParaRPr lang="ru-RU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654611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32656"/>
            <a:ext cx="4716016" cy="6525344"/>
          </a:xfrm>
          <a:noFill/>
          <a:ln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b="1" dirty="0">
                <a:latin typeface="Comic Sans MS" pitchFamily="66" charset="0"/>
              </a:rPr>
              <a:t>Мистические корни этого явления уходят в далекую языческую древность. </a:t>
            </a:r>
            <a:r>
              <a:rPr lang="ru-RU" altLang="ru-RU" b="1" dirty="0" smtClean="0">
                <a:latin typeface="Comic Sans MS" pitchFamily="66" charset="0"/>
              </a:rPr>
              <a:t>Скверные </a:t>
            </a:r>
            <a:r>
              <a:rPr lang="ru-RU" altLang="ru-RU" b="1" dirty="0">
                <a:latin typeface="Comic Sans MS" pitchFamily="66" charset="0"/>
              </a:rPr>
              <a:t>слова были включены в заклинания, обращенные к языческим божествам, а в языческое время был распространен культ </a:t>
            </a:r>
            <a:r>
              <a:rPr lang="ru-RU" altLang="ru-RU" b="1" dirty="0" smtClean="0">
                <a:latin typeface="Comic Sans MS" pitchFamily="66" charset="0"/>
              </a:rPr>
              <a:t>плодородия</a:t>
            </a:r>
            <a:endParaRPr lang="ru-RU" altLang="ru-RU" b="1" dirty="0">
              <a:latin typeface="Comic Sans MS" pitchFamily="66" charset="0"/>
            </a:endParaRPr>
          </a:p>
        </p:txBody>
      </p:sp>
      <p:pic>
        <p:nvPicPr>
          <p:cNvPr id="1028" name="Picture 4" descr="http://hicarus.ru/photo/a4/a44df7745c315acb56bd750f0027ba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9" t="6547" r="2060" b="10100"/>
          <a:stretch/>
        </p:blipFill>
        <p:spPr bwMode="auto">
          <a:xfrm>
            <a:off x="4716016" y="476672"/>
            <a:ext cx="4225765" cy="5756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602184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xn-----glcecdb1cvib0cdgh4a1as0g.xn--p1ai/upload/image/ssor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616624" cy="3653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3.404content.com/1/CE/9C/455110481757865717/fullsiz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4476750" cy="3181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244117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9108504" cy="1656035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>
                <a:latin typeface="Comic Sans MS" pitchFamily="66" charset="0"/>
                <a:ea typeface="+mn-ea"/>
                <a:cs typeface="+mn-cs"/>
              </a:rPr>
              <a:t>Вдумайтесь в факты!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98884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Comic Sans MS" pitchFamily="66" charset="0"/>
              </a:rPr>
              <a:t>Народонаселение сокращается с каждым годом. На эту беду есть много причин, но не последнюю роль среди них играет и наша словесная распущенность–СКВЕРНОСЛОВИЕ!!! Около 70% жителей нашей страны </a:t>
            </a:r>
            <a:endParaRPr lang="ru-RU" sz="3200" b="1" dirty="0" smtClean="0">
              <a:latin typeface="Comic Sans MS" pitchFamily="66" charset="0"/>
            </a:endParaRPr>
          </a:p>
          <a:p>
            <a:pPr algn="ctr"/>
            <a:r>
              <a:rPr lang="ru-RU" sz="3200" b="1" dirty="0" smtClean="0">
                <a:latin typeface="Comic Sans MS" pitchFamily="66" charset="0"/>
              </a:rPr>
              <a:t>применяют </a:t>
            </a:r>
            <a:r>
              <a:rPr lang="ru-RU" sz="3200" b="1" dirty="0">
                <a:latin typeface="Comic Sans MS" pitchFamily="66" charset="0"/>
              </a:rPr>
              <a:t>ненормативную лексику в своей </a:t>
            </a:r>
            <a:r>
              <a:rPr lang="ru-RU" sz="3200" b="1" dirty="0" smtClean="0">
                <a:latin typeface="Comic Sans MS" pitchFamily="66" charset="0"/>
              </a:rPr>
              <a:t>речи</a:t>
            </a:r>
            <a:r>
              <a:rPr lang="ru-RU" sz="3200" b="1" dirty="0">
                <a:latin typeface="Comic Sans MS" pitchFamily="66" charset="0"/>
              </a:rPr>
              <a:t> </a:t>
            </a:r>
            <a:endParaRPr lang="ru-RU" sz="3200" b="1" dirty="0" smtClean="0">
              <a:latin typeface="Comic Sans MS" pitchFamily="66" charset="0"/>
            </a:endParaRPr>
          </a:p>
          <a:p>
            <a:pPr algn="ctr"/>
            <a:endParaRPr lang="ru-RU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9331637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00807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latin typeface="Comic Sans MS" pitchFamily="66" charset="0"/>
              </a:rPr>
              <a:t>Как же бороться со сквернословием?</a:t>
            </a:r>
            <a:br>
              <a:rPr lang="ru-RU" sz="7200" b="1" dirty="0">
                <a:latin typeface="Comic Sans MS" pitchFamily="66" charset="0"/>
              </a:rPr>
            </a:br>
            <a:endParaRPr lang="ru-RU" sz="7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647280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404664"/>
            <a:ext cx="9144000" cy="5721499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5800" b="1" dirty="0">
                <a:latin typeface="Comic Sans MS" pitchFamily="66" charset="0"/>
              </a:rPr>
              <a:t>Повышение общего уровня грамотности и культуры.</a:t>
            </a:r>
          </a:p>
          <a:p>
            <a:pPr lvl="0" algn="ctr"/>
            <a:r>
              <a:rPr lang="ru-RU" sz="5800" b="1" dirty="0">
                <a:latin typeface="Comic Sans MS" pitchFamily="66" charset="0"/>
              </a:rPr>
              <a:t>Глубокое изучение русского языка и литературы.</a:t>
            </a:r>
          </a:p>
          <a:p>
            <a:pPr algn="ctr"/>
            <a:r>
              <a:rPr lang="ru-RU" sz="5800" b="1" dirty="0">
                <a:latin typeface="Comic Sans MS" pitchFamily="66" charset="0"/>
              </a:rPr>
              <a:t>Воспитание любви к людям.</a:t>
            </a:r>
          </a:p>
          <a:p>
            <a:pPr lvl="0" algn="ctr"/>
            <a:r>
              <a:rPr lang="ru-RU" sz="5800" b="1" dirty="0">
                <a:latin typeface="Comic Sans MS" pitchFamily="66" charset="0"/>
              </a:rPr>
              <a:t>Ужесточение законов, штрафы, цензура.</a:t>
            </a:r>
          </a:p>
          <a:p>
            <a:pPr algn="ctr"/>
            <a:r>
              <a:rPr lang="ru-RU" sz="5800" b="1" dirty="0">
                <a:latin typeface="Comic Sans MS" pitchFamily="66" charset="0"/>
              </a:rPr>
              <a:t>Воспитание примером в семье</a:t>
            </a:r>
          </a:p>
          <a:p>
            <a:pPr algn="ctr">
              <a:buNone/>
            </a:pPr>
            <a:r>
              <a:rPr lang="ru-RU" sz="5800" b="1" dirty="0">
                <a:latin typeface="Comic Sans MS" pitchFamily="66" charset="0"/>
              </a:rPr>
              <a:t>    с малых лет.</a:t>
            </a:r>
          </a:p>
          <a:p>
            <a:pPr lvl="0" algn="ctr"/>
            <a:r>
              <a:rPr lang="ru-RU" sz="5800" b="1" dirty="0">
                <a:latin typeface="Comic Sans MS" pitchFamily="66" charset="0"/>
              </a:rPr>
              <a:t>Пропаганда здорового образа</a:t>
            </a:r>
          </a:p>
          <a:p>
            <a:pPr lvl="0" algn="ctr">
              <a:buNone/>
            </a:pPr>
            <a:r>
              <a:rPr lang="ru-RU" sz="5800" b="1" dirty="0">
                <a:latin typeface="Comic Sans MS" pitchFamily="66" charset="0"/>
              </a:rPr>
              <a:t>    жизни.</a:t>
            </a:r>
          </a:p>
          <a:p>
            <a:pPr algn="ctr"/>
            <a:r>
              <a:rPr lang="ru-RU" sz="5800" b="1" dirty="0">
                <a:latin typeface="Comic Sans MS" pitchFamily="66" charset="0"/>
              </a:rPr>
              <a:t>Делать замечания друг другу.</a:t>
            </a:r>
          </a:p>
          <a:p>
            <a:pPr lvl="0" algn="ctr"/>
            <a:r>
              <a:rPr lang="ru-RU" sz="5800" b="1" dirty="0">
                <a:latin typeface="Comic Sans MS" pitchFamily="66" charset="0"/>
              </a:rPr>
              <a:t>Наказывать хамов презрением</a:t>
            </a:r>
          </a:p>
          <a:p>
            <a:endParaRPr lang="ru-RU" sz="2400" dirty="0" smtClean="0"/>
          </a:p>
          <a:p>
            <a:pPr lvl="0"/>
            <a:endParaRPr lang="ru-RU" sz="2400" dirty="0" smtClean="0"/>
          </a:p>
          <a:p>
            <a:endParaRPr lang="ru-RU" sz="2400" dirty="0" smtClean="0"/>
          </a:p>
          <a:p>
            <a:pPr lvl="0"/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pPr lvl="0"/>
            <a:endParaRPr lang="ru-RU" sz="2400" dirty="0" smtClean="0"/>
          </a:p>
          <a:p>
            <a:endParaRPr lang="ru-RU" sz="24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6507032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1628800"/>
            <a:ext cx="92525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latin typeface="Comic Sans MS" pitchFamily="66" charset="0"/>
              </a:rPr>
              <a:t>Как борется с матом закон</a:t>
            </a:r>
          </a:p>
        </p:txBody>
      </p:sp>
    </p:spTree>
    <p:extLst>
      <p:ext uri="{BB962C8B-B14F-4D97-AF65-F5344CB8AC3E}">
        <p14:creationId xmlns:p14="http://schemas.microsoft.com/office/powerpoint/2010/main" xmlns="" val="170004941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404663"/>
            <a:ext cx="9036496" cy="710103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Comic Sans MS" pitchFamily="66" charset="0"/>
              </a:rPr>
              <a:t>Публичное произнесение нецензурной </a:t>
            </a:r>
            <a:endParaRPr lang="ru-RU" b="1" dirty="0" smtClean="0"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Comic Sans MS" pitchFamily="66" charset="0"/>
              </a:rPr>
              <a:t>брани</a:t>
            </a:r>
            <a:r>
              <a:rPr lang="ru-RU" b="1" dirty="0">
                <a:latin typeface="Comic Sans MS" pitchFamily="66" charset="0"/>
              </a:rPr>
              <a:t> приравнивается к мелкому хулиганству, ответственность за которое предусмотрена статьей 20.1 Кодекса об </a:t>
            </a:r>
            <a:endParaRPr lang="ru-RU" b="1" dirty="0" smtClean="0"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Comic Sans MS" pitchFamily="66" charset="0"/>
              </a:rPr>
              <a:t>административных</a:t>
            </a:r>
            <a:r>
              <a:rPr lang="ru-RU" b="1" dirty="0">
                <a:latin typeface="Comic Sans MS" pitchFamily="66" charset="0"/>
              </a:rPr>
              <a:t> правонарушениях Российской Федерации и влечет </a:t>
            </a:r>
            <a:endParaRPr lang="ru-RU" b="1" dirty="0" smtClean="0"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Comic Sans MS" pitchFamily="66" charset="0"/>
              </a:rPr>
              <a:t>наложение</a:t>
            </a:r>
            <a:r>
              <a:rPr lang="ru-RU" b="1" dirty="0">
                <a:latin typeface="Comic Sans MS" pitchFamily="66" charset="0"/>
              </a:rPr>
              <a:t> административного штрафа в размере от 500 до 1 тысячи </a:t>
            </a:r>
            <a:endParaRPr lang="ru-RU" b="1" dirty="0" smtClean="0"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Comic Sans MS" pitchFamily="66" charset="0"/>
              </a:rPr>
              <a:t>рублей</a:t>
            </a:r>
            <a:r>
              <a:rPr lang="ru-RU" b="1" dirty="0">
                <a:latin typeface="Comic Sans MS" pitchFamily="66" charset="0"/>
              </a:rPr>
              <a:t> или административный арест на срок до 15 </a:t>
            </a:r>
            <a:r>
              <a:rPr lang="ru-RU" b="1" dirty="0" smtClean="0">
                <a:latin typeface="Comic Sans MS" pitchFamily="66" charset="0"/>
              </a:rPr>
              <a:t>суток</a:t>
            </a:r>
            <a:endParaRPr lang="ru-RU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02918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116632"/>
            <a:ext cx="91085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b="1" dirty="0">
                <a:latin typeface="Comic Sans MS" pitchFamily="66" charset="0"/>
              </a:rPr>
              <a:t>Публичное произнесение </a:t>
            </a:r>
            <a:r>
              <a:rPr lang="ru-RU" sz="3200" b="1" dirty="0" smtClean="0">
                <a:latin typeface="Comic Sans MS" pitchFamily="66" charset="0"/>
              </a:rPr>
              <a:t>нецензурной</a:t>
            </a:r>
            <a:r>
              <a:rPr lang="ru-RU" sz="3200" b="1" dirty="0">
                <a:latin typeface="Comic Sans MS" pitchFamily="66" charset="0"/>
              </a:rPr>
              <a:t> </a:t>
            </a:r>
            <a:endParaRPr lang="ru-RU" sz="3200" b="1" dirty="0" smtClean="0"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ru-RU" sz="3200" b="1" dirty="0" smtClean="0">
                <a:latin typeface="Comic Sans MS" pitchFamily="66" charset="0"/>
              </a:rPr>
              <a:t>брани</a:t>
            </a:r>
            <a:r>
              <a:rPr lang="ru-RU" sz="3200" b="1" dirty="0">
                <a:latin typeface="Comic Sans MS" pitchFamily="66" charset="0"/>
              </a:rPr>
              <a:t> в адрес конкретного лица содержит признаки оскорбления, за </a:t>
            </a:r>
            <a:endParaRPr lang="ru-RU" sz="3200" b="1" dirty="0" smtClean="0"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ru-RU" sz="3200" b="1" dirty="0" smtClean="0">
                <a:latin typeface="Comic Sans MS" pitchFamily="66" charset="0"/>
              </a:rPr>
              <a:t>которое</a:t>
            </a:r>
            <a:r>
              <a:rPr lang="ru-RU" sz="3200" b="1" dirty="0">
                <a:latin typeface="Comic Sans MS" pitchFamily="66" charset="0"/>
              </a:rPr>
              <a:t> виновный подлежит ответственности по статье </a:t>
            </a:r>
            <a:endParaRPr lang="ru-RU" sz="3200" b="1" dirty="0" smtClean="0"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ru-RU" sz="3200" b="1" dirty="0" smtClean="0">
                <a:latin typeface="Comic Sans MS" pitchFamily="66" charset="0"/>
              </a:rPr>
              <a:t>130</a:t>
            </a:r>
            <a:r>
              <a:rPr lang="ru-RU" sz="3200" b="1" dirty="0">
                <a:latin typeface="Comic Sans MS" pitchFamily="66" charset="0"/>
              </a:rPr>
              <a:t> Уголовного кодекса Российской Федерации. Оскорбление, </a:t>
            </a:r>
            <a:endParaRPr lang="ru-RU" sz="3200" b="1" dirty="0" smtClean="0"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ru-RU" sz="3200" b="1" dirty="0" smtClean="0">
                <a:latin typeface="Comic Sans MS" pitchFamily="66" charset="0"/>
              </a:rPr>
              <a:t>выраженное</a:t>
            </a:r>
            <a:r>
              <a:rPr lang="ru-RU" sz="3200" b="1" dirty="0">
                <a:latin typeface="Comic Sans MS" pitchFamily="66" charset="0"/>
              </a:rPr>
              <a:t> в нецензурной форме, может совершаться как в </a:t>
            </a:r>
            <a:endParaRPr lang="ru-RU" sz="3200" b="1" dirty="0" smtClean="0"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ru-RU" sz="3200" b="1" dirty="0" smtClean="0">
                <a:latin typeface="Comic Sans MS" pitchFamily="66" charset="0"/>
              </a:rPr>
              <a:t>присутствии</a:t>
            </a:r>
            <a:r>
              <a:rPr lang="ru-RU" sz="3200" b="1" dirty="0">
                <a:latin typeface="Comic Sans MS" pitchFamily="66" charset="0"/>
              </a:rPr>
              <a:t>, так и отсутствие </a:t>
            </a:r>
            <a:r>
              <a:rPr lang="ru-RU" sz="3200" b="1" dirty="0" smtClean="0">
                <a:latin typeface="Comic Sans MS" pitchFamily="66" charset="0"/>
              </a:rPr>
              <a:t>оскорбляемого</a:t>
            </a:r>
            <a:endParaRPr lang="ru-RU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69569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476672"/>
            <a:ext cx="9217024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b="1" dirty="0">
                <a:latin typeface="Comic Sans MS" pitchFamily="66" charset="0"/>
              </a:rPr>
              <a:t>Оскорбление наказывается штрафом до </a:t>
            </a:r>
            <a:endParaRPr lang="ru-RU" sz="3200" b="1" dirty="0" smtClean="0"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ru-RU" sz="3200" b="1" dirty="0" smtClean="0">
                <a:latin typeface="Comic Sans MS" pitchFamily="66" charset="0"/>
              </a:rPr>
              <a:t>сорока</a:t>
            </a:r>
            <a:r>
              <a:rPr lang="ru-RU" sz="3200" b="1" dirty="0">
                <a:latin typeface="Comic Sans MS" pitchFamily="66" charset="0"/>
              </a:rPr>
              <a:t> тысяч рублей или в размере заработной платы или иного </a:t>
            </a:r>
            <a:endParaRPr lang="ru-RU" sz="3200" b="1" dirty="0" smtClean="0"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ru-RU" sz="3200" b="1" dirty="0" smtClean="0">
                <a:latin typeface="Comic Sans MS" pitchFamily="66" charset="0"/>
              </a:rPr>
              <a:t>дохода</a:t>
            </a:r>
            <a:r>
              <a:rPr lang="ru-RU" sz="3200" b="1" dirty="0">
                <a:latin typeface="Comic Sans MS" pitchFamily="66" charset="0"/>
              </a:rPr>
              <a:t> осужденного за период до трех месяцев, либо обязательными работами на срок до </a:t>
            </a:r>
            <a:r>
              <a:rPr lang="ru-RU" sz="3200" b="1" dirty="0" smtClean="0">
                <a:latin typeface="Comic Sans MS" pitchFamily="66" charset="0"/>
              </a:rPr>
              <a:t>ста двадцати</a:t>
            </a:r>
            <a:r>
              <a:rPr lang="ru-RU" sz="3200" b="1" dirty="0">
                <a:latin typeface="Comic Sans MS" pitchFamily="66" charset="0"/>
              </a:rPr>
              <a:t> часов, либо </a:t>
            </a:r>
            <a:endParaRPr lang="ru-RU" sz="3200" b="1" dirty="0" smtClean="0"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ru-RU" sz="3200" b="1" dirty="0" smtClean="0">
                <a:latin typeface="Comic Sans MS" pitchFamily="66" charset="0"/>
              </a:rPr>
              <a:t>исправительными</a:t>
            </a:r>
            <a:r>
              <a:rPr lang="ru-RU" sz="3200" b="1" dirty="0">
                <a:latin typeface="Comic Sans MS" pitchFamily="66" charset="0"/>
              </a:rPr>
              <a:t> работами на срок до </a:t>
            </a:r>
            <a:endParaRPr lang="ru-RU" sz="3200" b="1" dirty="0" smtClean="0"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ru-RU" sz="3200" b="1" dirty="0">
                <a:latin typeface="Comic Sans MS" pitchFamily="66" charset="0"/>
              </a:rPr>
              <a:t>ш</a:t>
            </a:r>
            <a:r>
              <a:rPr lang="ru-RU" sz="3200" b="1" dirty="0" smtClean="0">
                <a:latin typeface="Comic Sans MS" pitchFamily="66" charset="0"/>
              </a:rPr>
              <a:t>ести месяцев</a:t>
            </a:r>
            <a:r>
              <a:rPr lang="ru-RU" sz="3200" b="1" dirty="0">
                <a:latin typeface="Comic Sans MS" pitchFamily="66" charset="0"/>
              </a:rPr>
              <a:t>, либо ограничением свободы на </a:t>
            </a:r>
            <a:endParaRPr lang="ru-RU" sz="3200" b="1" dirty="0" smtClean="0"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ru-RU" sz="3200" b="1" dirty="0" smtClean="0">
                <a:latin typeface="Comic Sans MS" pitchFamily="66" charset="0"/>
              </a:rPr>
              <a:t>срок</a:t>
            </a:r>
            <a:r>
              <a:rPr lang="ru-RU" sz="3200" b="1" dirty="0">
                <a:latin typeface="Comic Sans MS" pitchFamily="66" charset="0"/>
              </a:rPr>
              <a:t> до одного </a:t>
            </a:r>
            <a:r>
              <a:rPr lang="ru-RU" sz="3200" b="1" dirty="0" smtClean="0">
                <a:latin typeface="Comic Sans MS" pitchFamily="66" charset="0"/>
              </a:rPr>
              <a:t>года</a:t>
            </a:r>
            <a:endParaRPr lang="ru-RU" sz="3200" b="1" dirty="0">
              <a:latin typeface="Comic Sans MS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7022716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158492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Comic Sans MS" pitchFamily="66" charset="0"/>
              </a:rPr>
              <a:t>У того, кто сквернословит, есть два пути:</a:t>
            </a:r>
            <a:endParaRPr lang="ru-RU" sz="4800" b="1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700808"/>
            <a:ext cx="5076056" cy="3457575"/>
          </a:xfrm>
        </p:spPr>
        <p:txBody>
          <a:bodyPr>
            <a:noAutofit/>
          </a:bodyPr>
          <a:lstStyle/>
          <a:p>
            <a:pPr marL="0" indent="0" algn="ctr">
              <a:buClr>
                <a:schemeClr val="tx2"/>
              </a:buClr>
              <a:buSzPct val="115000"/>
              <a:buNone/>
              <a:defRPr/>
            </a:pPr>
            <a:r>
              <a:rPr lang="ru-RU" b="1" dirty="0">
                <a:latin typeface="Comic Sans MS" pitchFamily="66" charset="0"/>
              </a:rPr>
              <a:t>Первый  – зная, что это плохо, продолжать нецензурно выражаться и тем самым включить программу самоуничтожения. </a:t>
            </a:r>
          </a:p>
          <a:p>
            <a:pPr algn="ctr">
              <a:buClr>
                <a:schemeClr val="tx2"/>
              </a:buClr>
              <a:buSzPct val="115000"/>
              <a:buFont typeface="Wingdings" pitchFamily="2" charset="2"/>
              <a:buChar char="§"/>
              <a:defRPr/>
            </a:pPr>
            <a:endParaRPr lang="ru-RU" b="1" dirty="0"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4" name="Picture 2" descr="C:\Documents and Settings\biblio_1.BIBL_NEW_C01\Мои документы\Строева О.М\сквернословие\321296_thumb.jpe"/>
          <p:cNvPicPr>
            <a:picLocks noChangeAspect="1" noChangeArrowheads="1"/>
          </p:cNvPicPr>
          <p:nvPr/>
        </p:nvPicPr>
        <p:blipFill>
          <a:blip r:embed="rId2" cstate="print"/>
          <a:srcRect t="17053" b="18570"/>
          <a:stretch>
            <a:fillRect/>
          </a:stretch>
        </p:blipFill>
        <p:spPr bwMode="auto">
          <a:xfrm>
            <a:off x="5148064" y="1844824"/>
            <a:ext cx="3744416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4653136"/>
            <a:ext cx="52200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2"/>
              </a:buClr>
              <a:buSzPct val="115000"/>
              <a:defRPr/>
            </a:pPr>
            <a:r>
              <a:rPr lang="ru-RU" sz="3200" b="1" dirty="0" smtClean="0">
                <a:latin typeface="Comic Sans MS" pitchFamily="66" charset="0"/>
              </a:rPr>
              <a:t>Второй путь – духовного роста, самосовершенствования, путь красоты </a:t>
            </a:r>
            <a:endParaRPr lang="ru-RU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7731685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7" name="Рисунок 3" descr="peop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4664"/>
            <a:ext cx="2230424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19" name="Picture 2" descr="C:\Documents and Settings\Елена\Мои документы\Мои рисунки\2174932-95785f19c682e7b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2042777" cy="2643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0" y="0"/>
            <a:ext cx="47863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schemeClr val="accent2"/>
                </a:solidFill>
                <a:latin typeface="Comic Sans MS" pitchFamily="66" charset="0"/>
              </a:rPr>
              <a:t>  </a:t>
            </a:r>
          </a:p>
          <a:p>
            <a:pPr algn="ctr"/>
            <a:endParaRPr lang="en-US" altLang="ru-RU" sz="2800" b="1" dirty="0">
              <a:latin typeface="Comic Sans MS" pitchFamily="66" charset="0"/>
            </a:endParaRPr>
          </a:p>
        </p:txBody>
      </p:sp>
      <p:pic>
        <p:nvPicPr>
          <p:cNvPr id="68614" name="Рисунок 8" descr="shadowpeopl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09121"/>
            <a:ext cx="2088232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Рисунок 7" descr="RTEmagicP_parole_devoir-de-philosophie-com_txdam20354_46b18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36912"/>
            <a:ext cx="2160240" cy="1964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Рисунок 10" descr="world_war_0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08920"/>
            <a:ext cx="2088232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404664"/>
            <a:ext cx="464400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ru-RU" sz="3200" b="1" dirty="0">
                <a:latin typeface="Comic Sans MS" pitchFamily="66" charset="0"/>
              </a:rPr>
              <a:t>Слова.</a:t>
            </a:r>
            <a:r>
              <a:rPr lang="ru-RU" altLang="ru-RU" sz="3200" b="1" dirty="0">
                <a:latin typeface="Comic Sans MS" pitchFamily="66" charset="0"/>
              </a:rPr>
              <a:t>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ru-RU" sz="3200" b="1" dirty="0">
                <a:latin typeface="Comic Sans MS" pitchFamily="66" charset="0"/>
              </a:rPr>
              <a:t>Словом можно убить, </a:t>
            </a:r>
            <a:endParaRPr lang="ru-RU" altLang="ru-RU" sz="3200" b="1" dirty="0">
              <a:latin typeface="Comic Sans MS" pitchFamily="66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ru-RU" sz="3200" b="1" dirty="0">
                <a:latin typeface="Comic Sans MS" pitchFamily="66" charset="0"/>
              </a:rPr>
              <a:t>словом можно спасти,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ru-RU" sz="3200" b="1" dirty="0">
                <a:latin typeface="Comic Sans MS" pitchFamily="66" charset="0"/>
              </a:rPr>
              <a:t>Словом можно полки за собой повести.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ru-RU" sz="3200" b="1" dirty="0">
                <a:latin typeface="Comic Sans MS" pitchFamily="66" charset="0"/>
              </a:rPr>
              <a:t>Словом можно продать, </a:t>
            </a:r>
            <a:endParaRPr lang="ru-RU" altLang="ru-RU" sz="3200" b="1" dirty="0">
              <a:latin typeface="Comic Sans MS" pitchFamily="66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ru-RU" sz="3200" b="1" dirty="0">
                <a:latin typeface="Comic Sans MS" pitchFamily="66" charset="0"/>
              </a:rPr>
              <a:t>и предать, и купить,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ru-RU" sz="3200" b="1" dirty="0">
                <a:latin typeface="Comic Sans MS" pitchFamily="66" charset="0"/>
              </a:rPr>
              <a:t>Слово можно </a:t>
            </a:r>
            <a:endParaRPr lang="ru-RU" altLang="ru-RU" sz="3200" b="1" dirty="0">
              <a:latin typeface="Comic Sans MS" pitchFamily="66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ru-RU" sz="3200" b="1" dirty="0">
                <a:latin typeface="Comic Sans MS" pitchFamily="66" charset="0"/>
              </a:rPr>
              <a:t>в разящий свинец перелить.</a:t>
            </a:r>
            <a:endParaRPr lang="ru-RU" altLang="ru-RU" sz="3200" b="1" dirty="0">
              <a:latin typeface="Comic Sans MS" pitchFamily="66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endParaRPr lang="ru-RU" altLang="ru-RU" sz="3200" b="1" dirty="0">
              <a:latin typeface="Comic Sans MS" pitchFamily="66" charset="0"/>
            </a:endParaRPr>
          </a:p>
          <a:p>
            <a:pPr marL="342900" indent="-342900" algn="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ru-RU" sz="3200" b="1" dirty="0">
                <a:latin typeface="Comic Sans MS" pitchFamily="66" charset="0"/>
              </a:rPr>
              <a:t>Вадим Шефнер</a:t>
            </a:r>
            <a:endParaRPr lang="ru-RU" altLang="ru-RU" sz="3200" b="1" dirty="0">
              <a:latin typeface="Comic Sans MS" pitchFamily="66" charset="0"/>
            </a:endParaRPr>
          </a:p>
        </p:txBody>
      </p:sp>
      <p:pic>
        <p:nvPicPr>
          <p:cNvPr id="68613" name="Рисунок 4" descr="x_41ccb47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229200"/>
            <a:ext cx="2799209" cy="1421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847063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41764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latin typeface="Comic Sans MS" pitchFamily="66" charset="0"/>
              </a:rPr>
              <a:t>Наши </a:t>
            </a:r>
            <a:r>
              <a:rPr lang="ru-RU" altLang="ru-RU" sz="3200" b="1" dirty="0">
                <a:latin typeface="Comic Sans MS" pitchFamily="66" charset="0"/>
              </a:rPr>
              <a:t>предки произносили эти слова, призывая себе на помощь демонов зла. Ведьмы и колдуньи использовали сквернословие в своих наговорах, насылая проклятие</a:t>
            </a:r>
          </a:p>
        </p:txBody>
      </p:sp>
      <p:pic>
        <p:nvPicPr>
          <p:cNvPr id="3" name="Picture 6" descr="Картинка 59 из 31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271811" cy="5760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7525507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8640"/>
            <a:ext cx="4211960" cy="669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ru-RU" sz="3200" b="1" dirty="0">
                <a:latin typeface="Comic Sans MS" pitchFamily="66" charset="0"/>
              </a:rPr>
              <a:t>Таким образом, так называемый мат является языком общения с демонами. </a:t>
            </a:r>
            <a:endParaRPr lang="ru-RU" altLang="ru-RU" sz="3200" b="1" dirty="0"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en-US" altLang="ru-RU" sz="3200" b="1" dirty="0">
                <a:latin typeface="Comic Sans MS" pitchFamily="66" charset="0"/>
              </a:rPr>
              <a:t>Неслучайно в филологии это явление именуется инфернальной лексикой. </a:t>
            </a:r>
          </a:p>
          <a:p>
            <a:pPr algn="ctr">
              <a:spcBef>
                <a:spcPct val="20000"/>
              </a:spcBef>
            </a:pPr>
            <a:r>
              <a:rPr lang="ru-RU" altLang="ru-RU" sz="3200" b="1" dirty="0">
                <a:latin typeface="Comic Sans MS" pitchFamily="66" charset="0"/>
              </a:rPr>
              <a:t>Инфернальной – значит адской, из преисподней</a:t>
            </a:r>
            <a:endParaRPr lang="en-US" altLang="ru-RU" sz="3200" b="1" dirty="0">
              <a:latin typeface="Comic Sans MS" pitchFamily="66" charset="0"/>
            </a:endParaRPr>
          </a:p>
        </p:txBody>
      </p:sp>
      <p:pic>
        <p:nvPicPr>
          <p:cNvPr id="30724" name="Picture 4" descr="http://i76.beon.ru/34/2/2380234/67/100011367/art58091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608512" cy="547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6680952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4028463" cy="5529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493204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atin typeface="Comic Sans MS" pitchFamily="66" charset="0"/>
              </a:rPr>
              <a:t>Заблуждением является общепринятое мнение насчет того, что мат - это славянская традиция.</a:t>
            </a:r>
          </a:p>
          <a:p>
            <a:pPr algn="ctr">
              <a:defRPr/>
            </a:pPr>
            <a:r>
              <a:rPr lang="ru-RU" sz="3200" b="1" dirty="0">
                <a:latin typeface="Comic Sans MS" pitchFamily="66" charset="0"/>
              </a:rPr>
              <a:t> Сквернословие на Руси примерно до середины XIX века не только не было распространено даже в деревне, но и являлось уголовно </a:t>
            </a:r>
            <a:r>
              <a:rPr lang="ru-RU" sz="3200" b="1" dirty="0" smtClean="0">
                <a:latin typeface="Comic Sans MS" pitchFamily="66" charset="0"/>
              </a:rPr>
              <a:t>наказуемым</a:t>
            </a:r>
            <a:endParaRPr lang="ru-RU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006161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www.themegallery.com</a:t>
            </a:r>
          </a:p>
        </p:txBody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pic>
        <p:nvPicPr>
          <p:cNvPr id="17413" name="Picture 7" descr="Роман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1" y="260648"/>
            <a:ext cx="4083497" cy="5555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4644008" cy="6566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>
                <a:latin typeface="Comic Sans MS" pitchFamily="66" charset="0"/>
              </a:rPr>
              <a:t>Во времена царя Алексея Михайловича Романова услышать на улице мат было просто невозможно. </a:t>
            </a:r>
            <a:r>
              <a:rPr lang="ru-RU" altLang="ru-RU" sz="3200" b="1" dirty="0" smtClean="0">
                <a:latin typeface="Comic Sans MS" pitchFamily="66" charset="0"/>
              </a:rPr>
              <a:t>По </a:t>
            </a:r>
            <a:r>
              <a:rPr lang="ru-RU" altLang="ru-RU" sz="3200" b="1" dirty="0">
                <a:latin typeface="Comic Sans MS" pitchFamily="66" charset="0"/>
              </a:rPr>
              <a:t>Соборному уложению за использование непотребных слов налагалось жестокое наказание – вплоть до смертной казни</a:t>
            </a:r>
            <a:endParaRPr lang="en-US" altLang="ru-RU" sz="3200" b="1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2997" y="5877272"/>
            <a:ext cx="4141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Comic Sans MS" pitchFamily="66" charset="0"/>
              </a:rPr>
              <a:t>Алексей Михайлович </a:t>
            </a:r>
            <a:r>
              <a:rPr lang="ru-RU" sz="2400" b="1" dirty="0" smtClean="0">
                <a:latin typeface="Comic Sans MS" pitchFamily="66" charset="0"/>
              </a:rPr>
              <a:t>Романов </a:t>
            </a:r>
            <a:endParaRPr lang="ru-RU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008785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1504</Words>
  <Application>Microsoft Office PowerPoint</Application>
  <PresentationFormat>Экран (4:3)</PresentationFormat>
  <Paragraphs>175</Paragraphs>
  <Slides>59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    В подростковом  возрасте проблема нецензурной лексики становится особенно острой, ведь в глазах подростка сквернословие это проявление независимости, способности не подчиниться то есть символ взрослости 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Вдумайтесь в факты!</vt:lpstr>
      <vt:lpstr>Слайд 52</vt:lpstr>
      <vt:lpstr>Слайд 53</vt:lpstr>
      <vt:lpstr>Слайд 54</vt:lpstr>
      <vt:lpstr>Слайд 55</vt:lpstr>
      <vt:lpstr>Слайд 56</vt:lpstr>
      <vt:lpstr>Слайд 57</vt:lpstr>
      <vt:lpstr>У того, кто сквернословит, есть два пути:</vt:lpstr>
      <vt:lpstr>Слайд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Труфанова Ирина Николаевна</dc:creator>
  <cp:lastModifiedBy>krisanova_tn</cp:lastModifiedBy>
  <cp:revision>54</cp:revision>
  <dcterms:created xsi:type="dcterms:W3CDTF">2017-10-30T06:58:07Z</dcterms:created>
  <dcterms:modified xsi:type="dcterms:W3CDTF">2017-11-23T12:39:15Z</dcterms:modified>
</cp:coreProperties>
</file>